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256" r:id="rId2"/>
    <p:sldId id="257" r:id="rId3"/>
    <p:sldId id="267" r:id="rId4"/>
    <p:sldId id="258" r:id="rId5"/>
    <p:sldId id="345" r:id="rId6"/>
    <p:sldId id="346" r:id="rId7"/>
    <p:sldId id="347" r:id="rId8"/>
    <p:sldId id="361" r:id="rId9"/>
    <p:sldId id="370" r:id="rId10"/>
    <p:sldId id="348" r:id="rId11"/>
    <p:sldId id="349" r:id="rId12"/>
    <p:sldId id="400" r:id="rId13"/>
    <p:sldId id="402" r:id="rId14"/>
    <p:sldId id="403" r:id="rId15"/>
    <p:sldId id="350" r:id="rId16"/>
    <p:sldId id="427" r:id="rId17"/>
    <p:sldId id="428" r:id="rId18"/>
    <p:sldId id="351" r:id="rId19"/>
    <p:sldId id="368" r:id="rId20"/>
    <p:sldId id="325" r:id="rId21"/>
    <p:sldId id="262" r:id="rId22"/>
    <p:sldId id="268" r:id="rId23"/>
    <p:sldId id="329" r:id="rId24"/>
    <p:sldId id="334" r:id="rId25"/>
    <p:sldId id="369" r:id="rId26"/>
    <p:sldId id="363" r:id="rId27"/>
    <p:sldId id="365" r:id="rId28"/>
    <p:sldId id="364" r:id="rId29"/>
    <p:sldId id="366" r:id="rId30"/>
    <p:sldId id="371" r:id="rId31"/>
    <p:sldId id="330" r:id="rId32"/>
    <p:sldId id="332" r:id="rId33"/>
    <p:sldId id="331" r:id="rId34"/>
    <p:sldId id="394" r:id="rId35"/>
    <p:sldId id="422" r:id="rId36"/>
    <p:sldId id="404" r:id="rId37"/>
    <p:sldId id="424" r:id="rId38"/>
    <p:sldId id="423" r:id="rId39"/>
    <p:sldId id="395" r:id="rId40"/>
    <p:sldId id="398" r:id="rId41"/>
    <p:sldId id="425" r:id="rId42"/>
    <p:sldId id="426" r:id="rId43"/>
    <p:sldId id="357" r:id="rId44"/>
    <p:sldId id="328" r:id="rId45"/>
    <p:sldId id="372" r:id="rId46"/>
    <p:sldId id="373" r:id="rId47"/>
    <p:sldId id="375" r:id="rId48"/>
    <p:sldId id="376" r:id="rId49"/>
    <p:sldId id="379" r:id="rId50"/>
    <p:sldId id="378" r:id="rId51"/>
    <p:sldId id="377" r:id="rId52"/>
    <p:sldId id="381" r:id="rId53"/>
    <p:sldId id="382" r:id="rId54"/>
    <p:sldId id="401" r:id="rId55"/>
    <p:sldId id="421" r:id="rId56"/>
    <p:sldId id="388" r:id="rId57"/>
    <p:sldId id="384" r:id="rId58"/>
    <p:sldId id="396" r:id="rId59"/>
    <p:sldId id="397" r:id="rId60"/>
    <p:sldId id="374" r:id="rId61"/>
    <p:sldId id="263" r:id="rId62"/>
    <p:sldId id="390" r:id="rId63"/>
    <p:sldId id="393" r:id="rId64"/>
    <p:sldId id="407" r:id="rId65"/>
    <p:sldId id="408" r:id="rId66"/>
    <p:sldId id="415" r:id="rId67"/>
    <p:sldId id="392" r:id="rId68"/>
    <p:sldId id="414" r:id="rId69"/>
    <p:sldId id="405" r:id="rId70"/>
    <p:sldId id="406" r:id="rId71"/>
    <p:sldId id="412" r:id="rId72"/>
    <p:sldId id="410" r:id="rId73"/>
    <p:sldId id="409" r:id="rId74"/>
    <p:sldId id="411" r:id="rId75"/>
    <p:sldId id="327" r:id="rId76"/>
    <p:sldId id="272" r:id="rId7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26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609"/>
    <p:restoredTop sz="84391"/>
  </p:normalViewPr>
  <p:slideViewPr>
    <p:cSldViewPr snapToGrid="0" snapToObjects="1">
      <p:cViewPr varScale="1">
        <p:scale>
          <a:sx n="115" d="100"/>
          <a:sy n="115" d="100"/>
        </p:scale>
        <p:origin x="2296" y="208"/>
      </p:cViewPr>
      <p:guideLst/>
    </p:cSldViewPr>
  </p:slideViewPr>
  <p:notesTextViewPr>
    <p:cViewPr>
      <p:scale>
        <a:sx n="1" d="1"/>
        <a:sy n="1" d="1"/>
      </p:scale>
      <p:origin x="0" y="0"/>
    </p:cViewPr>
  </p:notesTextViewPr>
  <p:sorterViewPr>
    <p:cViewPr>
      <p:scale>
        <a:sx n="20" d="100"/>
        <a:sy n="2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B44D0C-1CB1-E645-87B8-5887239B9ECD}" type="datetimeFigureOut">
              <a:rPr lang="fr-FR" smtClean="0"/>
              <a:t>04/02/2022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9A1237-63C0-2149-90AD-33FFCF7C8578}" type="slidenum">
              <a:rPr lang="fr-FR" smtClean="0"/>
              <a:t>‹N°›</a:t>
            </a:fld>
            <a:endParaRPr lang="fr-FR"/>
          </a:p>
        </p:txBody>
      </p:sp>
    </p:spTree>
    <p:extLst>
      <p:ext uri="{BB962C8B-B14F-4D97-AF65-F5344CB8AC3E}">
        <p14:creationId xmlns:p14="http://schemas.microsoft.com/office/powerpoint/2010/main" val="777762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SUPINFO</a:t>
            </a:r>
          </a:p>
          <a:p>
            <a:r>
              <a:rPr lang="fr-FR" dirty="0"/>
              <a:t>Auteur : Laurent GODEFROY</a:t>
            </a:r>
          </a:p>
          <a:p>
            <a:endParaRPr lang="fr-FR" dirty="0"/>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1</a:t>
            </a:fld>
            <a:endParaRPr lang="fr-FR"/>
          </a:p>
        </p:txBody>
      </p:sp>
    </p:spTree>
    <p:extLst>
      <p:ext uri="{BB962C8B-B14F-4D97-AF65-F5344CB8AC3E}">
        <p14:creationId xmlns:p14="http://schemas.microsoft.com/office/powerpoint/2010/main" val="1051732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25</a:t>
            </a:fld>
            <a:endParaRPr lang="fr-FR"/>
          </a:p>
        </p:txBody>
      </p:sp>
    </p:spTree>
    <p:extLst>
      <p:ext uri="{BB962C8B-B14F-4D97-AF65-F5344CB8AC3E}">
        <p14:creationId xmlns:p14="http://schemas.microsoft.com/office/powerpoint/2010/main" val="1173689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Prendre le temps de bien s’en persuader. On retrouve l’intuition présentée dans la vidéo introductive, matrices et applications linéaires sont deux concepts équivalents.</a:t>
            </a:r>
          </a:p>
          <a:p>
            <a:r>
              <a:rPr lang="fr-FR" dirty="0"/>
              <a:t>Cela démontre en particulier le résultat énoncé dans la première partie sur la dimension de L(E,F).</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27</a:t>
            </a:fld>
            <a:endParaRPr lang="fr-FR"/>
          </a:p>
        </p:txBody>
      </p:sp>
    </p:spTree>
    <p:extLst>
      <p:ext uri="{BB962C8B-B14F-4D97-AF65-F5344CB8AC3E}">
        <p14:creationId xmlns:p14="http://schemas.microsoft.com/office/powerpoint/2010/main" val="18833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résultat est assez simple à démontrer, il suffit juste d’écrire les choses et de se laisser guider.</a:t>
            </a:r>
          </a:p>
          <a:p>
            <a:r>
              <a:rPr lang="fr-FR" dirty="0"/>
              <a:t>L’opérateur de composition n’est bien sûr pas commutatif.</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32</a:t>
            </a:fld>
            <a:endParaRPr lang="fr-FR"/>
          </a:p>
        </p:txBody>
      </p:sp>
    </p:spTree>
    <p:extLst>
      <p:ext uri="{BB962C8B-B14F-4D97-AF65-F5344CB8AC3E}">
        <p14:creationId xmlns:p14="http://schemas.microsoft.com/office/powerpoint/2010/main" val="1282421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Ne pas prendre peur à la vue de ce slide, il s’agit juste de la formalisation des concepts présentés dans la vidéo introductive. Nous ne démontrerons pas formellement ce résultat, nous nous contenterons des éléments donnés dans cette vidéo.</a:t>
            </a:r>
          </a:p>
          <a:p>
            <a:r>
              <a:rPr lang="fr-FR" dirty="0"/>
              <a:t>Cela donne bien sûr tout son sens à la définition du produit matriciel donnée dans le chapitre 1.</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33</a:t>
            </a:fld>
            <a:endParaRPr lang="fr-FR"/>
          </a:p>
        </p:txBody>
      </p:sp>
    </p:spTree>
    <p:extLst>
      <p:ext uri="{BB962C8B-B14F-4D97-AF65-F5344CB8AC3E}">
        <p14:creationId xmlns:p14="http://schemas.microsoft.com/office/powerpoint/2010/main" val="2092221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Prendre deux minutes le temps de faire les calculs.</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35</a:t>
            </a:fld>
            <a:endParaRPr lang="fr-FR"/>
          </a:p>
        </p:txBody>
      </p:sp>
    </p:spTree>
    <p:extLst>
      <p:ext uri="{BB962C8B-B14F-4D97-AF65-F5344CB8AC3E}">
        <p14:creationId xmlns:p14="http://schemas.microsoft.com/office/powerpoint/2010/main" val="3034365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39</a:t>
            </a:fld>
            <a:endParaRPr lang="fr-FR"/>
          </a:p>
        </p:txBody>
      </p:sp>
    </p:spTree>
    <p:extLst>
      <p:ext uri="{BB962C8B-B14F-4D97-AF65-F5344CB8AC3E}">
        <p14:creationId xmlns:p14="http://schemas.microsoft.com/office/powerpoint/2010/main" val="1444432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Cette vidéo est facultative et peut être regardée chez soi. Elle n’apporte pas de concepts nouveaux mais représente dans R3 des choses déjà vues dans R2.</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43</a:t>
            </a:fld>
            <a:endParaRPr lang="fr-FR"/>
          </a:p>
        </p:txBody>
      </p:sp>
    </p:spTree>
    <p:extLst>
      <p:ext uri="{BB962C8B-B14F-4D97-AF65-F5344CB8AC3E}">
        <p14:creationId xmlns:p14="http://schemas.microsoft.com/office/powerpoint/2010/main" val="1443632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admettrons ce résultat.</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49</a:t>
            </a:fld>
            <a:endParaRPr lang="fr-FR"/>
          </a:p>
        </p:txBody>
      </p:sp>
    </p:spTree>
    <p:extLst>
      <p:ext uri="{BB962C8B-B14F-4D97-AF65-F5344CB8AC3E}">
        <p14:creationId xmlns:p14="http://schemas.microsoft.com/office/powerpoint/2010/main" val="770812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vérifie facilement que B’ est bien une base de R2, ces deux vecteurs étant clairement libres.</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51</a:t>
            </a:fld>
            <a:endParaRPr lang="fr-FR"/>
          </a:p>
        </p:txBody>
      </p:sp>
    </p:spTree>
    <p:extLst>
      <p:ext uri="{BB962C8B-B14F-4D97-AF65-F5344CB8AC3E}">
        <p14:creationId xmlns:p14="http://schemas.microsoft.com/office/powerpoint/2010/main" val="2177379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Admettons pour l’instant ce calcul de l’inverse d’une matrice, le chapitre 5 proposera une technique pour faire cela.</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52</a:t>
            </a:fld>
            <a:endParaRPr lang="fr-FR"/>
          </a:p>
        </p:txBody>
      </p:sp>
    </p:spTree>
    <p:extLst>
      <p:ext uri="{BB962C8B-B14F-4D97-AF65-F5344CB8AC3E}">
        <p14:creationId xmlns:p14="http://schemas.microsoft.com/office/powerpoint/2010/main" val="2409095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Certaines remarques de cette vidéo ne sont pas à prendre en compte pour le moment comme celles mentionnant le déterminant d’une matrice. Se concentrer uniquement sur la notion d’application linéaire entre espaces de dimensions différentes.</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5</a:t>
            </a:fld>
            <a:endParaRPr lang="fr-FR"/>
          </a:p>
        </p:txBody>
      </p:sp>
    </p:spTree>
    <p:extLst>
      <p:ext uri="{BB962C8B-B14F-4D97-AF65-F5344CB8AC3E}">
        <p14:creationId xmlns:p14="http://schemas.microsoft.com/office/powerpoint/2010/main" val="3890490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pourrait donner un résultat analogue pour un homomorphisme, nous laissons les étudiants y réfléchir.</a:t>
            </a:r>
          </a:p>
          <a:p>
            <a:r>
              <a:rPr lang="fr-FR" dirty="0"/>
              <a:t>Ce résultat généralise bien celui présenté dans la vidéo introductive.</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56</a:t>
            </a:fld>
            <a:endParaRPr lang="fr-FR"/>
          </a:p>
        </p:txBody>
      </p:sp>
    </p:spTree>
    <p:extLst>
      <p:ext uri="{BB962C8B-B14F-4D97-AF65-F5344CB8AC3E}">
        <p14:creationId xmlns:p14="http://schemas.microsoft.com/office/powerpoint/2010/main" val="3597159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Pas d’originalité dans cette représentation, elle figure dans à peu près tous les cours d’algèbre linéaire.</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63</a:t>
            </a:fld>
            <a:endParaRPr lang="fr-FR"/>
          </a:p>
        </p:txBody>
      </p:sp>
    </p:spTree>
    <p:extLst>
      <p:ext uri="{BB962C8B-B14F-4D97-AF65-F5344CB8AC3E}">
        <p14:creationId xmlns:p14="http://schemas.microsoft.com/office/powerpoint/2010/main" val="3213348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propriété d’espace vectoriel se démontre facilement.</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64</a:t>
            </a:fld>
            <a:endParaRPr lang="fr-FR"/>
          </a:p>
        </p:txBody>
      </p:sp>
    </p:spTree>
    <p:extLst>
      <p:ext uri="{BB962C8B-B14F-4D97-AF65-F5344CB8AC3E}">
        <p14:creationId xmlns:p14="http://schemas.microsoft.com/office/powerpoint/2010/main" val="382362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Cette application n’est donc pas injective.</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68</a:t>
            </a:fld>
            <a:endParaRPr lang="fr-FR"/>
          </a:p>
        </p:txBody>
      </p:sp>
    </p:spTree>
    <p:extLst>
      <p:ext uri="{BB962C8B-B14F-4D97-AF65-F5344CB8AC3E}">
        <p14:creationId xmlns:p14="http://schemas.microsoft.com/office/powerpoint/2010/main" val="2036999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 propriété d’espace vectoriel se démontre facilement.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 propriété de </a:t>
            </a:r>
            <a:r>
              <a:rPr lang="fr-FR" dirty="0" err="1"/>
              <a:t>surjectivité</a:t>
            </a:r>
            <a:r>
              <a:rPr lang="fr-FR" dirty="0"/>
              <a:t> est immédiate.</a:t>
            </a:r>
          </a:p>
          <a:p>
            <a:endParaRPr lang="fr-FR" dirty="0"/>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69</a:t>
            </a:fld>
            <a:endParaRPr lang="fr-FR"/>
          </a:p>
        </p:txBody>
      </p:sp>
    </p:spTree>
    <p:extLst>
      <p:ext uri="{BB962C8B-B14F-4D97-AF65-F5344CB8AC3E}">
        <p14:creationId xmlns:p14="http://schemas.microsoft.com/office/powerpoint/2010/main" val="2479077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admettrons ce résultat.</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72</a:t>
            </a:fld>
            <a:endParaRPr lang="fr-FR"/>
          </a:p>
        </p:txBody>
      </p:sp>
    </p:spTree>
    <p:extLst>
      <p:ext uri="{BB962C8B-B14F-4D97-AF65-F5344CB8AC3E}">
        <p14:creationId xmlns:p14="http://schemas.microsoft.com/office/powerpoint/2010/main" val="379810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résultat découle directement du théorème du rang. Prendre le temps d’y réfléchir un instant.</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74</a:t>
            </a:fld>
            <a:endParaRPr lang="fr-FR"/>
          </a:p>
        </p:txBody>
      </p:sp>
    </p:spTree>
    <p:extLst>
      <p:ext uri="{BB962C8B-B14F-4D97-AF65-F5344CB8AC3E}">
        <p14:creationId xmlns:p14="http://schemas.microsoft.com/office/powerpoint/2010/main" val="707408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Cela signifie qu’une application linéaire préserve la structure d’espace vectoriel.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second point de la définition implique bien sûr que f(0)=0.</a:t>
            </a:r>
          </a:p>
          <a:p>
            <a:endParaRPr lang="fr-FR" dirty="0"/>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6</a:t>
            </a:fld>
            <a:endParaRPr lang="fr-FR"/>
          </a:p>
        </p:txBody>
      </p:sp>
    </p:spTree>
    <p:extLst>
      <p:ext uri="{BB962C8B-B14F-4D97-AF65-F5344CB8AC3E}">
        <p14:creationId xmlns:p14="http://schemas.microsoft.com/office/powerpoint/2010/main" val="3029361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Pas de notion de linéarité dans ces définitions générales. Les deux ensembles A et B ne sont d’ailleurs pas supposés être des espaces vectoriels, ce sont des ensembles quelconques.</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10</a:t>
            </a:fld>
            <a:endParaRPr lang="fr-FR"/>
          </a:p>
        </p:txBody>
      </p:sp>
    </p:spTree>
    <p:extLst>
      <p:ext uri="{BB962C8B-B14F-4D97-AF65-F5344CB8AC3E}">
        <p14:creationId xmlns:p14="http://schemas.microsoft.com/office/powerpoint/2010/main" val="1220099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 de notion de linéarité dans ces définitions générales.</a:t>
            </a:r>
          </a:p>
          <a:p>
            <a:endParaRPr lang="fr-FR" dirty="0"/>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11</a:t>
            </a:fld>
            <a:endParaRPr lang="fr-FR"/>
          </a:p>
        </p:txBody>
      </p:sp>
    </p:spTree>
    <p:extLst>
      <p:ext uri="{BB962C8B-B14F-4D97-AF65-F5344CB8AC3E}">
        <p14:creationId xmlns:p14="http://schemas.microsoft.com/office/powerpoint/2010/main" val="1378777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L’application identité d’un ensemble est l’application ne modifiant pas les éléments de cet ensemble.</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12</a:t>
            </a:fld>
            <a:endParaRPr lang="fr-FR"/>
          </a:p>
        </p:txBody>
      </p:sp>
    </p:spTree>
    <p:extLst>
      <p:ext uri="{BB962C8B-B14F-4D97-AF65-F5344CB8AC3E}">
        <p14:creationId xmlns:p14="http://schemas.microsoft.com/office/powerpoint/2010/main" val="3240727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propriété sur la dimension deviendra immédiate après la sous-partie suivante sur la représentation matricielle des applications linéaires.</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18</a:t>
            </a:fld>
            <a:endParaRPr lang="fr-FR"/>
          </a:p>
        </p:txBody>
      </p:sp>
    </p:spTree>
    <p:extLst>
      <p:ext uri="{BB962C8B-B14F-4D97-AF65-F5344CB8AC3E}">
        <p14:creationId xmlns:p14="http://schemas.microsoft.com/office/powerpoint/2010/main" val="3416205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propriété sur la dimension deviendra immédiate après la sous-partie suivante sur la représentation matricielle des applications linéaires.</a:t>
            </a:r>
          </a:p>
          <a:p>
            <a:r>
              <a:rPr lang="fr-FR" dirty="0"/>
              <a:t>L’ensemble des automorphismes d’un espace vectoriel s’appelle de façon savant le « groupe linéaire » de E.</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19</a:t>
            </a:fld>
            <a:endParaRPr lang="fr-FR"/>
          </a:p>
        </p:txBody>
      </p:sp>
    </p:spTree>
    <p:extLst>
      <p:ext uri="{BB962C8B-B14F-4D97-AF65-F5344CB8AC3E}">
        <p14:creationId xmlns:p14="http://schemas.microsoft.com/office/powerpoint/2010/main" val="2045096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Cette matrice est évidemment carrée dans le cas des endomorphismes.</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23</a:t>
            </a:fld>
            <a:endParaRPr lang="fr-FR"/>
          </a:p>
        </p:txBody>
      </p:sp>
    </p:spTree>
    <p:extLst>
      <p:ext uri="{BB962C8B-B14F-4D97-AF65-F5344CB8AC3E}">
        <p14:creationId xmlns:p14="http://schemas.microsoft.com/office/powerpoint/2010/main" val="2038105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E35FED-2507-6347-9B57-3FF5AFCD8EC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AD8B847-1B82-BE49-A9A7-C3023CD2D5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EB611D94-0717-E14D-B19C-F142F7DBD343}"/>
              </a:ext>
            </a:extLst>
          </p:cNvPr>
          <p:cNvSpPr>
            <a:spLocks noGrp="1"/>
          </p:cNvSpPr>
          <p:nvPr>
            <p:ph type="dt" sz="half" idx="10"/>
          </p:nvPr>
        </p:nvSpPr>
        <p:spPr/>
        <p:txBody>
          <a:bodyPr/>
          <a:lstStyle/>
          <a:p>
            <a:fld id="{760B14F5-1D21-F14F-B36B-BCA0A34A15FF}" type="datetimeFigureOut">
              <a:rPr lang="fr-FR" smtClean="0"/>
              <a:t>04/02/2022</a:t>
            </a:fld>
            <a:endParaRPr lang="fr-FR"/>
          </a:p>
        </p:txBody>
      </p:sp>
      <p:sp>
        <p:nvSpPr>
          <p:cNvPr id="5" name="Espace réservé du pied de page 4">
            <a:extLst>
              <a:ext uri="{FF2B5EF4-FFF2-40B4-BE49-F238E27FC236}">
                <a16:creationId xmlns:a16="http://schemas.microsoft.com/office/drawing/2014/main" id="{DBD62BDA-0F08-504D-9BDA-A04B89E8265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60C21CC-1B92-B44B-AE72-CDCCB2D831B7}"/>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2641407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3EDC94-6368-2D4E-8A75-930EFDF09CE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FEE47BB-5DBD-034C-84DA-C86FA33B908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FE7FE81-3F94-FB4B-AB88-842AE52DCBEE}"/>
              </a:ext>
            </a:extLst>
          </p:cNvPr>
          <p:cNvSpPr>
            <a:spLocks noGrp="1"/>
          </p:cNvSpPr>
          <p:nvPr>
            <p:ph type="dt" sz="half" idx="10"/>
          </p:nvPr>
        </p:nvSpPr>
        <p:spPr/>
        <p:txBody>
          <a:bodyPr/>
          <a:lstStyle/>
          <a:p>
            <a:fld id="{760B14F5-1D21-F14F-B36B-BCA0A34A15FF}" type="datetimeFigureOut">
              <a:rPr lang="fr-FR" smtClean="0"/>
              <a:t>04/02/2022</a:t>
            </a:fld>
            <a:endParaRPr lang="fr-FR"/>
          </a:p>
        </p:txBody>
      </p:sp>
      <p:sp>
        <p:nvSpPr>
          <p:cNvPr id="5" name="Espace réservé du pied de page 4">
            <a:extLst>
              <a:ext uri="{FF2B5EF4-FFF2-40B4-BE49-F238E27FC236}">
                <a16:creationId xmlns:a16="http://schemas.microsoft.com/office/drawing/2014/main" id="{B151EDF4-8F0D-4644-BC7F-8EDA683F62A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D779F0B-3D1B-234B-8E0E-0005BA6EEB77}"/>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3992137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FD2D733-6537-F246-9DD6-47A2CFFE2579}"/>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FED1EB9-F8C4-6F42-9293-8EFB0A55D056}"/>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078BEE2-EC2A-B14D-8087-8A8A25C4DC17}"/>
              </a:ext>
            </a:extLst>
          </p:cNvPr>
          <p:cNvSpPr>
            <a:spLocks noGrp="1"/>
          </p:cNvSpPr>
          <p:nvPr>
            <p:ph type="dt" sz="half" idx="10"/>
          </p:nvPr>
        </p:nvSpPr>
        <p:spPr/>
        <p:txBody>
          <a:bodyPr/>
          <a:lstStyle/>
          <a:p>
            <a:fld id="{760B14F5-1D21-F14F-B36B-BCA0A34A15FF}" type="datetimeFigureOut">
              <a:rPr lang="fr-FR" smtClean="0"/>
              <a:t>04/02/2022</a:t>
            </a:fld>
            <a:endParaRPr lang="fr-FR"/>
          </a:p>
        </p:txBody>
      </p:sp>
      <p:sp>
        <p:nvSpPr>
          <p:cNvPr id="5" name="Espace réservé du pied de page 4">
            <a:extLst>
              <a:ext uri="{FF2B5EF4-FFF2-40B4-BE49-F238E27FC236}">
                <a16:creationId xmlns:a16="http://schemas.microsoft.com/office/drawing/2014/main" id="{26C088C9-8381-E84F-AEB6-0CE68238AFD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FEFA170-D382-C048-933C-9BCF9266E4E1}"/>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1402432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EA51D4-1867-8845-820C-C21D7BCEC9B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C3841B2-2299-484D-98D4-2509FDD8732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57F3535-31CB-2243-9FD7-D6385CE3DE0D}"/>
              </a:ext>
            </a:extLst>
          </p:cNvPr>
          <p:cNvSpPr>
            <a:spLocks noGrp="1"/>
          </p:cNvSpPr>
          <p:nvPr>
            <p:ph type="dt" sz="half" idx="10"/>
          </p:nvPr>
        </p:nvSpPr>
        <p:spPr/>
        <p:txBody>
          <a:bodyPr/>
          <a:lstStyle/>
          <a:p>
            <a:fld id="{760B14F5-1D21-F14F-B36B-BCA0A34A15FF}" type="datetimeFigureOut">
              <a:rPr lang="fr-FR" smtClean="0"/>
              <a:t>04/02/2022</a:t>
            </a:fld>
            <a:endParaRPr lang="fr-FR"/>
          </a:p>
        </p:txBody>
      </p:sp>
      <p:sp>
        <p:nvSpPr>
          <p:cNvPr id="5" name="Espace réservé du pied de page 4">
            <a:extLst>
              <a:ext uri="{FF2B5EF4-FFF2-40B4-BE49-F238E27FC236}">
                <a16:creationId xmlns:a16="http://schemas.microsoft.com/office/drawing/2014/main" id="{B1828F9A-0BE6-2040-B200-CA9AD150D7E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553960E-7BA0-5744-B871-2625A924609E}"/>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2797754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D28FD5-3D75-FF4B-8910-57BF5A27805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84D373C-AC4E-4749-AF27-1D4F5473F3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94B37BF-0D5B-EE4F-B5D2-4991975BEABC}"/>
              </a:ext>
            </a:extLst>
          </p:cNvPr>
          <p:cNvSpPr>
            <a:spLocks noGrp="1"/>
          </p:cNvSpPr>
          <p:nvPr>
            <p:ph type="dt" sz="half" idx="10"/>
          </p:nvPr>
        </p:nvSpPr>
        <p:spPr/>
        <p:txBody>
          <a:bodyPr/>
          <a:lstStyle/>
          <a:p>
            <a:fld id="{760B14F5-1D21-F14F-B36B-BCA0A34A15FF}" type="datetimeFigureOut">
              <a:rPr lang="fr-FR" smtClean="0"/>
              <a:t>04/02/2022</a:t>
            </a:fld>
            <a:endParaRPr lang="fr-FR"/>
          </a:p>
        </p:txBody>
      </p:sp>
      <p:sp>
        <p:nvSpPr>
          <p:cNvPr id="5" name="Espace réservé du pied de page 4">
            <a:extLst>
              <a:ext uri="{FF2B5EF4-FFF2-40B4-BE49-F238E27FC236}">
                <a16:creationId xmlns:a16="http://schemas.microsoft.com/office/drawing/2014/main" id="{15CC8B85-AF4B-D347-9A59-97FD4522E62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F0FD24F-150A-1443-9905-84B822D46C9E}"/>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3445405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238437-A9AA-1649-93B3-41C10243C88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E052425-B188-F44E-AE00-4A68E5EA439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FC1B7208-E02E-5B44-B5B0-8F7E4329BF93}"/>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6479033-F7B2-3340-AA42-C9315CC63A98}"/>
              </a:ext>
            </a:extLst>
          </p:cNvPr>
          <p:cNvSpPr>
            <a:spLocks noGrp="1"/>
          </p:cNvSpPr>
          <p:nvPr>
            <p:ph type="dt" sz="half" idx="10"/>
          </p:nvPr>
        </p:nvSpPr>
        <p:spPr/>
        <p:txBody>
          <a:bodyPr/>
          <a:lstStyle/>
          <a:p>
            <a:fld id="{760B14F5-1D21-F14F-B36B-BCA0A34A15FF}" type="datetimeFigureOut">
              <a:rPr lang="fr-FR" smtClean="0"/>
              <a:t>04/02/2022</a:t>
            </a:fld>
            <a:endParaRPr lang="fr-FR"/>
          </a:p>
        </p:txBody>
      </p:sp>
      <p:sp>
        <p:nvSpPr>
          <p:cNvPr id="6" name="Espace réservé du pied de page 5">
            <a:extLst>
              <a:ext uri="{FF2B5EF4-FFF2-40B4-BE49-F238E27FC236}">
                <a16:creationId xmlns:a16="http://schemas.microsoft.com/office/drawing/2014/main" id="{9BC51178-4562-B14F-81E9-EEB57190DED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ECB1059-2BD2-DE48-8A78-A1F0952EFC47}"/>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341304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E87D52-2FB1-1B49-AB3F-B878A6C6CEB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35322B7-F0A2-534D-A6BC-4D36CFB7E2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A541A8E-94B9-9948-9F7F-B59CE4A7A5D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887F5E04-45D9-0B41-A49B-C539BB2407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45050A4-C507-9A4F-B6CE-71C0EC9B7E7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FAFD617-5DC0-7146-8644-37FDEF3C4611}"/>
              </a:ext>
            </a:extLst>
          </p:cNvPr>
          <p:cNvSpPr>
            <a:spLocks noGrp="1"/>
          </p:cNvSpPr>
          <p:nvPr>
            <p:ph type="dt" sz="half" idx="10"/>
          </p:nvPr>
        </p:nvSpPr>
        <p:spPr/>
        <p:txBody>
          <a:bodyPr/>
          <a:lstStyle/>
          <a:p>
            <a:fld id="{760B14F5-1D21-F14F-B36B-BCA0A34A15FF}" type="datetimeFigureOut">
              <a:rPr lang="fr-FR" smtClean="0"/>
              <a:t>04/02/2022</a:t>
            </a:fld>
            <a:endParaRPr lang="fr-FR"/>
          </a:p>
        </p:txBody>
      </p:sp>
      <p:sp>
        <p:nvSpPr>
          <p:cNvPr id="8" name="Espace réservé du pied de page 7">
            <a:extLst>
              <a:ext uri="{FF2B5EF4-FFF2-40B4-BE49-F238E27FC236}">
                <a16:creationId xmlns:a16="http://schemas.microsoft.com/office/drawing/2014/main" id="{066D3D1A-4433-FB46-BCB3-2FC07477E35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28BE2A0-7142-7944-9978-9CF0A02E57C9}"/>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1571945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23AE92-F78E-674F-9897-3D26B7A9FDF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AC96ECA-9486-6E4B-B4BC-7E76B34EFF98}"/>
              </a:ext>
            </a:extLst>
          </p:cNvPr>
          <p:cNvSpPr>
            <a:spLocks noGrp="1"/>
          </p:cNvSpPr>
          <p:nvPr>
            <p:ph type="dt" sz="half" idx="10"/>
          </p:nvPr>
        </p:nvSpPr>
        <p:spPr/>
        <p:txBody>
          <a:bodyPr/>
          <a:lstStyle/>
          <a:p>
            <a:fld id="{760B14F5-1D21-F14F-B36B-BCA0A34A15FF}" type="datetimeFigureOut">
              <a:rPr lang="fr-FR" smtClean="0"/>
              <a:t>04/02/2022</a:t>
            </a:fld>
            <a:endParaRPr lang="fr-FR"/>
          </a:p>
        </p:txBody>
      </p:sp>
      <p:sp>
        <p:nvSpPr>
          <p:cNvPr id="4" name="Espace réservé du pied de page 3">
            <a:extLst>
              <a:ext uri="{FF2B5EF4-FFF2-40B4-BE49-F238E27FC236}">
                <a16:creationId xmlns:a16="http://schemas.microsoft.com/office/drawing/2014/main" id="{B8B4D8AF-4BB6-934B-A379-CBF84C9A412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F8E009D-38CE-D34C-82BA-3182CA4F15F6}"/>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2585514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D844418-3E68-CA4E-AC8C-9D66D9255062}"/>
              </a:ext>
            </a:extLst>
          </p:cNvPr>
          <p:cNvSpPr>
            <a:spLocks noGrp="1"/>
          </p:cNvSpPr>
          <p:nvPr>
            <p:ph type="dt" sz="half" idx="10"/>
          </p:nvPr>
        </p:nvSpPr>
        <p:spPr/>
        <p:txBody>
          <a:bodyPr/>
          <a:lstStyle/>
          <a:p>
            <a:fld id="{760B14F5-1D21-F14F-B36B-BCA0A34A15FF}" type="datetimeFigureOut">
              <a:rPr lang="fr-FR" smtClean="0"/>
              <a:t>04/02/2022</a:t>
            </a:fld>
            <a:endParaRPr lang="fr-FR"/>
          </a:p>
        </p:txBody>
      </p:sp>
      <p:sp>
        <p:nvSpPr>
          <p:cNvPr id="3" name="Espace réservé du pied de page 2">
            <a:extLst>
              <a:ext uri="{FF2B5EF4-FFF2-40B4-BE49-F238E27FC236}">
                <a16:creationId xmlns:a16="http://schemas.microsoft.com/office/drawing/2014/main" id="{ACD285BC-A399-C24D-9863-55D71A825557}"/>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9BBC877D-0D91-8442-9A72-AF3420B94651}"/>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3340732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9C8412-37C8-4B46-9CE8-3469F1893FC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1A9CD95-5780-714B-A453-63A2F3456E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2D7CA0C-E415-F14F-9EF8-44A9C7CBE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2697766-D919-5247-A55B-2A12BA74BE2E}"/>
              </a:ext>
            </a:extLst>
          </p:cNvPr>
          <p:cNvSpPr>
            <a:spLocks noGrp="1"/>
          </p:cNvSpPr>
          <p:nvPr>
            <p:ph type="dt" sz="half" idx="10"/>
          </p:nvPr>
        </p:nvSpPr>
        <p:spPr/>
        <p:txBody>
          <a:bodyPr/>
          <a:lstStyle/>
          <a:p>
            <a:fld id="{760B14F5-1D21-F14F-B36B-BCA0A34A15FF}" type="datetimeFigureOut">
              <a:rPr lang="fr-FR" smtClean="0"/>
              <a:t>04/02/2022</a:t>
            </a:fld>
            <a:endParaRPr lang="fr-FR"/>
          </a:p>
        </p:txBody>
      </p:sp>
      <p:sp>
        <p:nvSpPr>
          <p:cNvPr id="6" name="Espace réservé du pied de page 5">
            <a:extLst>
              <a:ext uri="{FF2B5EF4-FFF2-40B4-BE49-F238E27FC236}">
                <a16:creationId xmlns:a16="http://schemas.microsoft.com/office/drawing/2014/main" id="{DFB77295-5D11-2841-AC5B-84946CEA3BB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CAF8E56-0D31-804D-9F4F-DD615D5E8564}"/>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4050111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B54B13-E418-4E42-B170-1BC860212DA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B349CDA-C85B-4F42-B8C6-26E684EDA6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C9E92AAF-FCE8-F84A-8EB9-CC618F3F7E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AB83901-E98D-6B44-A440-F9809CD85A51}"/>
              </a:ext>
            </a:extLst>
          </p:cNvPr>
          <p:cNvSpPr>
            <a:spLocks noGrp="1"/>
          </p:cNvSpPr>
          <p:nvPr>
            <p:ph type="dt" sz="half" idx="10"/>
          </p:nvPr>
        </p:nvSpPr>
        <p:spPr/>
        <p:txBody>
          <a:bodyPr/>
          <a:lstStyle/>
          <a:p>
            <a:fld id="{760B14F5-1D21-F14F-B36B-BCA0A34A15FF}" type="datetimeFigureOut">
              <a:rPr lang="fr-FR" smtClean="0"/>
              <a:t>04/02/2022</a:t>
            </a:fld>
            <a:endParaRPr lang="fr-FR"/>
          </a:p>
        </p:txBody>
      </p:sp>
      <p:sp>
        <p:nvSpPr>
          <p:cNvPr id="6" name="Espace réservé du pied de page 5">
            <a:extLst>
              <a:ext uri="{FF2B5EF4-FFF2-40B4-BE49-F238E27FC236}">
                <a16:creationId xmlns:a16="http://schemas.microsoft.com/office/drawing/2014/main" id="{8AB5FCBB-5385-494D-A3C1-C59A68C9E95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24BFBC5-500C-E04C-A17A-AC6C64E82723}"/>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2029208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1016B3E-7434-F444-85B1-81A3F66D75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6C2A833-B532-5441-8F6F-770D7BDE7E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9AD43F0-39EC-1047-86D5-82DFE14D5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0B14F5-1D21-F14F-B36B-BCA0A34A15FF}" type="datetimeFigureOut">
              <a:rPr lang="fr-FR" smtClean="0"/>
              <a:t>04/02/2022</a:t>
            </a:fld>
            <a:endParaRPr lang="fr-FR"/>
          </a:p>
        </p:txBody>
      </p:sp>
      <p:sp>
        <p:nvSpPr>
          <p:cNvPr id="5" name="Espace réservé du pied de page 4">
            <a:extLst>
              <a:ext uri="{FF2B5EF4-FFF2-40B4-BE49-F238E27FC236}">
                <a16:creationId xmlns:a16="http://schemas.microsoft.com/office/drawing/2014/main" id="{D406F5D3-EF53-A447-B4AC-97397E1C33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08542739-B2AF-EA41-A1C0-C7A7135EE3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5FE8A8-8232-1F4D-846D-4EBDDCE93EEF}" type="slidenum">
              <a:rPr lang="fr-FR" smtClean="0"/>
              <a:t>‹N°›</a:t>
            </a:fld>
            <a:endParaRPr lang="fr-FR"/>
          </a:p>
        </p:txBody>
      </p:sp>
    </p:spTree>
    <p:extLst>
      <p:ext uri="{BB962C8B-B14F-4D97-AF65-F5344CB8AC3E}">
        <p14:creationId xmlns:p14="http://schemas.microsoft.com/office/powerpoint/2010/main" val="978103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1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50.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7.xml"/><Relationship Id="rId1" Type="http://schemas.openxmlformats.org/officeDocument/2006/relationships/video" Target="https://www.youtube.com/embed/XkY2DOUCWMU?feature=oembed"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video" Target="https://www.youtube.com/embed/kYB8IZa5AuE?feature=oembed"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ideo" Target="https://www.youtube.com/embed/rHLEWRxRGiM?feature=oembed" TargetMode="External"/><Relationship Id="rId4" Type="http://schemas.openxmlformats.org/officeDocument/2006/relationships/image" Target="../media/image44.jpeg"/></Relationships>
</file>

<file path=ppt/slides/_rels/slide4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Layout" Target="../slideLayouts/slideLayout7.xml"/><Relationship Id="rId1" Type="http://schemas.openxmlformats.org/officeDocument/2006/relationships/video" Target="https://www.youtube.com/embed/P2LTAUO1TdA?feature=oembed"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8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ideo" Target="https://www.youtube.com/embed/v8VSDg_WQlA?feature=oembed" TargetMode="Externa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1.svg"/><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4.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7.svg"/><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65.svg"/><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68.svg"/><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F8221A-BD6C-D743-8F79-B5CC237B7B3A}"/>
              </a:ext>
            </a:extLst>
          </p:cNvPr>
          <p:cNvSpPr>
            <a:spLocks noGrp="1"/>
          </p:cNvSpPr>
          <p:nvPr>
            <p:ph type="ctrTitle"/>
          </p:nvPr>
        </p:nvSpPr>
        <p:spPr/>
        <p:txBody>
          <a:bodyPr/>
          <a:lstStyle/>
          <a:p>
            <a:r>
              <a:rPr lang="fr-FR" dirty="0">
                <a:solidFill>
                  <a:schemeClr val="bg1"/>
                </a:solidFill>
              </a:rPr>
              <a:t>Applications Linéaires</a:t>
            </a:r>
          </a:p>
        </p:txBody>
      </p:sp>
      <p:sp>
        <p:nvSpPr>
          <p:cNvPr id="6" name="Sous-titre 2">
            <a:extLst>
              <a:ext uri="{FF2B5EF4-FFF2-40B4-BE49-F238E27FC236}">
                <a16:creationId xmlns:a16="http://schemas.microsoft.com/office/drawing/2014/main" id="{76B8DA83-B860-924D-B9FE-FE02FD8A3CE7}"/>
              </a:ext>
            </a:extLst>
          </p:cNvPr>
          <p:cNvSpPr>
            <a:spLocks noGrp="1"/>
          </p:cNvSpPr>
          <p:nvPr>
            <p:ph type="subTitle" idx="1"/>
          </p:nvPr>
        </p:nvSpPr>
        <p:spPr>
          <a:xfrm>
            <a:off x="1524000" y="4225983"/>
            <a:ext cx="9144000" cy="1655762"/>
          </a:xfrm>
        </p:spPr>
        <p:txBody>
          <a:bodyPr/>
          <a:lstStyle/>
          <a:p>
            <a:r>
              <a:rPr lang="fr-FR" dirty="0">
                <a:solidFill>
                  <a:schemeClr val="bg1"/>
                </a:solidFill>
              </a:rPr>
              <a:t>Algèbre linéaire</a:t>
            </a:r>
          </a:p>
        </p:txBody>
      </p:sp>
      <p:pic>
        <p:nvPicPr>
          <p:cNvPr id="5" name="Image 4">
            <a:extLst>
              <a:ext uri="{FF2B5EF4-FFF2-40B4-BE49-F238E27FC236}">
                <a16:creationId xmlns:a16="http://schemas.microsoft.com/office/drawing/2014/main" id="{D5A1A31C-D020-0B43-A654-BC830BBC208E}"/>
              </a:ext>
            </a:extLst>
          </p:cNvPr>
          <p:cNvPicPr>
            <a:picLocks noChangeAspect="1"/>
          </p:cNvPicPr>
          <p:nvPr/>
        </p:nvPicPr>
        <p:blipFill>
          <a:blip r:embed="rId3"/>
          <a:stretch>
            <a:fillRect/>
          </a:stretch>
        </p:blipFill>
        <p:spPr>
          <a:xfrm>
            <a:off x="10753200" y="5454000"/>
            <a:ext cx="1080000" cy="1080000"/>
          </a:xfrm>
          <a:prstGeom prst="rect">
            <a:avLst/>
          </a:prstGeom>
        </p:spPr>
      </p:pic>
    </p:spTree>
    <p:extLst>
      <p:ext uri="{BB962C8B-B14F-4D97-AF65-F5344CB8AC3E}">
        <p14:creationId xmlns:p14="http://schemas.microsoft.com/office/powerpoint/2010/main" val="4086462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131900"/>
              </a:xfrm>
              <a:prstGeom prst="rect">
                <a:avLst/>
              </a:prstGeom>
              <a:noFill/>
            </p:spPr>
            <p:txBody>
              <a:bodyPr wrap="square" rtlCol="0">
                <a:spAutoFit/>
              </a:bodyPr>
              <a:lstStyle/>
              <a:p>
                <a:r>
                  <a:rPr lang="fr-FR" sz="2400" b="1" dirty="0"/>
                  <a:t>Rappels sur la notion de bijection </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b="0" i="1" smtClean="0">
                        <a:latin typeface="Cambria Math" panose="02040503050406030204" pitchFamily="18" charset="0"/>
                      </a:rPr>
                      <m:t>𝐴</m:t>
                    </m:r>
                  </m:oMath>
                </a14:m>
                <a:r>
                  <a:rPr lang="fr-FR" sz="2400" dirty="0"/>
                  <a:t> et </a:t>
                </a:r>
                <a14:m>
                  <m:oMath xmlns:m="http://schemas.openxmlformats.org/officeDocument/2006/math">
                    <m:r>
                      <a:rPr lang="fr-FR" sz="2400" b="0" i="1" smtClean="0">
                        <a:latin typeface="Cambria Math" panose="02040503050406030204" pitchFamily="18" charset="0"/>
                      </a:rPr>
                      <m:t>𝐵</m:t>
                    </m:r>
                  </m:oMath>
                </a14:m>
                <a:r>
                  <a:rPr lang="fr-FR" sz="2400" dirty="0"/>
                  <a:t> deux ensembles et </a:t>
                </a:r>
                <a14:m>
                  <m:oMath xmlns:m="http://schemas.openxmlformats.org/officeDocument/2006/math">
                    <m:r>
                      <a:rPr lang="fr-FR" sz="2400" b="0" i="1" smtClean="0">
                        <a:latin typeface="Cambria Math" panose="02040503050406030204" pitchFamily="18" charset="0"/>
                      </a:rPr>
                      <m:t>𝑔</m:t>
                    </m:r>
                  </m:oMath>
                </a14:m>
                <a:r>
                  <a:rPr lang="fr-FR" sz="2400" dirty="0"/>
                  <a:t> une application de </a:t>
                </a:r>
                <a14:m>
                  <m:oMath xmlns:m="http://schemas.openxmlformats.org/officeDocument/2006/math">
                    <m:r>
                      <a:rPr lang="fr-FR" sz="2400" b="0" i="1" smtClean="0">
                        <a:latin typeface="Cambria Math" panose="02040503050406030204" pitchFamily="18" charset="0"/>
                      </a:rPr>
                      <m:t>𝐴</m:t>
                    </m:r>
                  </m:oMath>
                </a14:m>
                <a:r>
                  <a:rPr lang="fr-FR" sz="2400" dirty="0"/>
                  <a:t> dans </a:t>
                </a:r>
                <a14:m>
                  <m:oMath xmlns:m="http://schemas.openxmlformats.org/officeDocument/2006/math">
                    <m:r>
                      <a:rPr lang="fr-FR" sz="2400" b="0" i="1" smtClean="0">
                        <a:latin typeface="Cambria Math" panose="02040503050406030204" pitchFamily="18" charset="0"/>
                      </a:rPr>
                      <m:t>𝐵</m:t>
                    </m:r>
                  </m:oMath>
                </a14:m>
                <a:endParaRPr lang="fr-FR" sz="2400" dirty="0"/>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m>
                        <m:mPr>
                          <m:mcs>
                            <m:mc>
                              <m:mcPr>
                                <m:count m:val="5"/>
                                <m:mcJc m:val="center"/>
                              </m:mcPr>
                            </m:mc>
                          </m:mcs>
                          <m:ctrlPr>
                            <a:rPr lang="fr-FR" sz="2400" i="1">
                              <a:latin typeface="Cambria Math" panose="02040503050406030204" pitchFamily="18" charset="0"/>
                            </a:rPr>
                          </m:ctrlPr>
                        </m:mPr>
                        <m:mr>
                          <m:e>
                            <m:r>
                              <m:rPr>
                                <m:brk m:alnAt="7"/>
                              </m:rPr>
                              <a:rPr lang="fr-FR" sz="2400" b="0" i="1" smtClean="0">
                                <a:latin typeface="Cambria Math" panose="02040503050406030204" pitchFamily="18" charset="0"/>
                              </a:rPr>
                              <m:t>𝑔</m:t>
                            </m:r>
                          </m:e>
                          <m:e>
                            <m:r>
                              <a:rPr lang="fr-FR" sz="2400" i="1">
                                <a:latin typeface="Cambria Math" panose="02040503050406030204" pitchFamily="18" charset="0"/>
                              </a:rPr>
                              <m:t>:</m:t>
                            </m:r>
                          </m:e>
                          <m:e>
                            <m:r>
                              <a:rPr lang="fr-FR" sz="2400" b="0" i="1" smtClean="0">
                                <a:latin typeface="Cambria Math" panose="02040503050406030204" pitchFamily="18" charset="0"/>
                              </a:rPr>
                              <m:t>𝐴</m:t>
                            </m:r>
                          </m:e>
                          <m:e>
                            <m:r>
                              <a:rPr lang="fr-FR" sz="2400" i="1">
                                <a:latin typeface="Cambria Math" panose="02040503050406030204" pitchFamily="18" charset="0"/>
                                <a:ea typeface="Cambria Math" panose="02040503050406030204" pitchFamily="18" charset="0"/>
                              </a:rPr>
                              <m:t>⟶</m:t>
                            </m:r>
                          </m:e>
                          <m:e>
                            <m:r>
                              <a:rPr lang="fr-FR" sz="2400" b="0" i="1" smtClean="0">
                                <a:latin typeface="Cambria Math" panose="02040503050406030204" pitchFamily="18" charset="0"/>
                                <a:ea typeface="Cambria Math" panose="02040503050406030204" pitchFamily="18" charset="0"/>
                              </a:rPr>
                              <m:t>𝐵</m:t>
                            </m:r>
                          </m:e>
                        </m:mr>
                        <m:mr>
                          <m:e>
                            <m:r>
                              <a:rPr lang="fr-FR" sz="2400" i="1">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𝑢</m:t>
                            </m:r>
                          </m:e>
                          <m:e>
                            <m:r>
                              <a:rPr lang="fr-FR" sz="2400" i="1">
                                <a:latin typeface="Cambria Math" panose="02040503050406030204" pitchFamily="18" charset="0"/>
                                <a:ea typeface="Cambria Math" panose="02040503050406030204" pitchFamily="18" charset="0"/>
                              </a:rPr>
                              <m:t>⟼</m:t>
                            </m:r>
                          </m:e>
                          <m:e>
                            <m:r>
                              <a:rPr lang="fr-FR" sz="2400" b="0" i="1" smtClean="0">
                                <a:latin typeface="Cambria Math" panose="02040503050406030204" pitchFamily="18" charset="0"/>
                                <a:ea typeface="Cambria Math" panose="02040503050406030204" pitchFamily="18" charset="0"/>
                              </a:rPr>
                              <m:t>𝑔</m:t>
                            </m:r>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𝑢</m:t>
                                </m:r>
                              </m:e>
                            </m:d>
                          </m:e>
                        </m:mr>
                      </m:m>
                    </m:oMath>
                  </m:oMathPara>
                </a14:m>
                <a:endParaRPr lang="fr-FR" sz="2400" dirty="0"/>
              </a:p>
              <a:p>
                <a:endParaRPr lang="fr-FR" sz="2400" dirty="0"/>
              </a:p>
              <a:p>
                <a:pPr marL="342900" indent="-342900">
                  <a:buFont typeface="Arial" panose="020B0604020202020204" pitchFamily="34" charset="0"/>
                  <a:buChar char="•"/>
                </a:pPr>
                <a:r>
                  <a:rPr lang="fr-FR" sz="2400" dirty="0"/>
                  <a:t>On dit que </a:t>
                </a:r>
                <a14:m>
                  <m:oMath xmlns:m="http://schemas.openxmlformats.org/officeDocument/2006/math">
                    <m:r>
                      <a:rPr lang="fr-FR" sz="2400" b="0" i="1" smtClean="0">
                        <a:latin typeface="Cambria Math" panose="02040503050406030204" pitchFamily="18" charset="0"/>
                      </a:rPr>
                      <m:t>𝑔</m:t>
                    </m:r>
                  </m:oMath>
                </a14:m>
                <a:r>
                  <a:rPr lang="fr-FR" sz="2400" dirty="0"/>
                  <a:t> est </a:t>
                </a:r>
                <a:r>
                  <a:rPr lang="fr-FR" sz="2400" b="1" dirty="0"/>
                  <a:t>surjective</a:t>
                </a:r>
                <a:r>
                  <a:rPr lang="fr-FR" sz="2400" dirty="0"/>
                  <a:t> si tout élément de </a:t>
                </a:r>
                <a14:m>
                  <m:oMath xmlns:m="http://schemas.openxmlformats.org/officeDocument/2006/math">
                    <m:r>
                      <a:rPr lang="fr-FR" sz="2400" b="0" i="1" smtClean="0">
                        <a:latin typeface="Cambria Math" panose="02040503050406030204" pitchFamily="18" charset="0"/>
                      </a:rPr>
                      <m:t>𝐵</m:t>
                    </m:r>
                  </m:oMath>
                </a14:m>
                <a:r>
                  <a:rPr lang="fr-FR" sz="2400" dirty="0"/>
                  <a:t> admet au moins un antécédent par </a:t>
                </a:r>
                <a14:m>
                  <m:oMath xmlns:m="http://schemas.openxmlformats.org/officeDocument/2006/math">
                    <m:r>
                      <a:rPr lang="fr-FR" sz="2400" b="0" i="1" smtClean="0">
                        <a:latin typeface="Cambria Math" panose="02040503050406030204" pitchFamily="18" charset="0"/>
                      </a:rPr>
                      <m:t>𝑔</m:t>
                    </m:r>
                  </m:oMath>
                </a14:m>
                <a:r>
                  <a:rPr lang="fr-FR" sz="2400" dirty="0"/>
                  <a:t> dans </a:t>
                </a:r>
                <a14:m>
                  <m:oMath xmlns:m="http://schemas.openxmlformats.org/officeDocument/2006/math">
                    <m:r>
                      <a:rPr lang="fr-FR" sz="2400" b="0" i="1" smtClean="0">
                        <a:latin typeface="Cambria Math" panose="02040503050406030204" pitchFamily="18" charset="0"/>
                      </a:rPr>
                      <m:t>𝐴</m:t>
                    </m:r>
                  </m:oMath>
                </a14:m>
                <a:endParaRPr lang="fr-FR" sz="2400" dirty="0"/>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𝑦</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𝑥</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𝐴</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𝑦</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𝑔</m:t>
                      </m:r>
                      <m:d>
                        <m:dPr>
                          <m:ctrlPr>
                            <a:rPr lang="fr-FR" sz="2400" b="0" i="1" smtClean="0">
                              <a:latin typeface="Cambria Math" panose="02040503050406030204" pitchFamily="18" charset="0"/>
                              <a:ea typeface="Cambria Math" panose="02040503050406030204" pitchFamily="18" charset="0"/>
                            </a:rPr>
                          </m:ctrlPr>
                        </m:dPr>
                        <m:e>
                          <m:r>
                            <a:rPr lang="fr-FR" sz="2400" b="0" i="1" smtClean="0">
                              <a:latin typeface="Cambria Math" panose="02040503050406030204" pitchFamily="18" charset="0"/>
                              <a:ea typeface="Cambria Math" panose="02040503050406030204" pitchFamily="18" charset="0"/>
                            </a:rPr>
                            <m:t>𝑥</m:t>
                          </m:r>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131900"/>
              </a:xfrm>
              <a:prstGeom prst="rect">
                <a:avLst/>
              </a:prstGeom>
              <a:blipFill>
                <a:blip r:embed="rId3"/>
                <a:stretch>
                  <a:fillRect l="-843" t="-1223"/>
                </a:stretch>
              </a:blipFill>
            </p:spPr>
            <p:txBody>
              <a:bodyPr/>
              <a:lstStyle/>
              <a:p>
                <a:r>
                  <a:rPr lang="fr-FR">
                    <a:noFill/>
                  </a:rPr>
                  <a:t> </a:t>
                </a:r>
              </a:p>
            </p:txBody>
          </p:sp>
        </mc:Fallback>
      </mc:AlternateContent>
    </p:spTree>
    <p:extLst>
      <p:ext uri="{BB962C8B-B14F-4D97-AF65-F5344CB8AC3E}">
        <p14:creationId xmlns:p14="http://schemas.microsoft.com/office/powerpoint/2010/main" val="4151538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416320"/>
              </a:xfrm>
              <a:prstGeom prst="rect">
                <a:avLst/>
              </a:prstGeom>
              <a:noFill/>
            </p:spPr>
            <p:txBody>
              <a:bodyPr wrap="square" rtlCol="0">
                <a:spAutoFit/>
              </a:bodyPr>
              <a:lstStyle/>
              <a:p>
                <a:r>
                  <a:rPr lang="fr-FR" sz="2400" b="1" dirty="0"/>
                  <a:t>Rappels sur la notion de bijection  (suite)</a:t>
                </a:r>
              </a:p>
              <a:p>
                <a:endParaRPr lang="fr-FR" sz="2400" dirty="0"/>
              </a:p>
              <a:p>
                <a:pPr marL="342900" indent="-342900">
                  <a:buFont typeface="Arial" panose="020B0604020202020204" pitchFamily="34" charset="0"/>
                  <a:buChar char="•"/>
                </a:pPr>
                <a:r>
                  <a:rPr lang="fr-FR" sz="2400" dirty="0"/>
                  <a:t>On dit que </a:t>
                </a:r>
                <a14:m>
                  <m:oMath xmlns:m="http://schemas.openxmlformats.org/officeDocument/2006/math">
                    <m:r>
                      <a:rPr lang="fr-FR" sz="2400" i="1">
                        <a:latin typeface="Cambria Math" panose="02040503050406030204" pitchFamily="18" charset="0"/>
                      </a:rPr>
                      <m:t>𝑔</m:t>
                    </m:r>
                  </m:oMath>
                </a14:m>
                <a:r>
                  <a:rPr lang="fr-FR" sz="2400" dirty="0"/>
                  <a:t> est </a:t>
                </a:r>
                <a:r>
                  <a:rPr lang="fr-FR" sz="2400" b="1" dirty="0"/>
                  <a:t>injective</a:t>
                </a:r>
                <a:r>
                  <a:rPr lang="fr-FR" sz="2400" dirty="0"/>
                  <a:t> si tout élément de </a:t>
                </a:r>
                <a14:m>
                  <m:oMath xmlns:m="http://schemas.openxmlformats.org/officeDocument/2006/math">
                    <m:r>
                      <a:rPr lang="fr-FR" sz="2400" i="1">
                        <a:latin typeface="Cambria Math" panose="02040503050406030204" pitchFamily="18" charset="0"/>
                      </a:rPr>
                      <m:t>𝐵</m:t>
                    </m:r>
                  </m:oMath>
                </a14:m>
                <a:r>
                  <a:rPr lang="fr-FR" sz="2400" dirty="0"/>
                  <a:t> admet au plus un antécédent par </a:t>
                </a:r>
                <a14:m>
                  <m:oMath xmlns:m="http://schemas.openxmlformats.org/officeDocument/2006/math">
                    <m:r>
                      <a:rPr lang="fr-FR" sz="2400" i="1">
                        <a:latin typeface="Cambria Math" panose="02040503050406030204" pitchFamily="18" charset="0"/>
                      </a:rPr>
                      <m:t>𝑔</m:t>
                    </m:r>
                  </m:oMath>
                </a14:m>
                <a:r>
                  <a:rPr lang="fr-FR" sz="2400" dirty="0"/>
                  <a:t> dans </a:t>
                </a:r>
                <a14:m>
                  <m:oMath xmlns:m="http://schemas.openxmlformats.org/officeDocument/2006/math">
                    <m:r>
                      <a:rPr lang="fr-FR" sz="2400" i="1">
                        <a:latin typeface="Cambria Math" panose="02040503050406030204" pitchFamily="18" charset="0"/>
                      </a:rPr>
                      <m:t>𝐴</m:t>
                    </m:r>
                  </m:oMath>
                </a14:m>
                <a:endParaRPr lang="fr-FR" sz="2400" dirty="0"/>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𝑥</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𝑥</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𝐴</m:t>
                      </m:r>
                      <m:r>
                        <a:rPr lang="fr-FR" sz="2400" b="0" i="1" smtClean="0">
                          <a:latin typeface="Cambria Math" panose="02040503050406030204" pitchFamily="18" charset="0"/>
                          <a:ea typeface="Cambria Math" panose="02040503050406030204" pitchFamily="18" charset="0"/>
                        </a:rPr>
                        <m:t>, </m:t>
                      </m:r>
                      <m:r>
                        <a:rPr lang="fr-FR" sz="2400" b="0" i="1" smtClean="0">
                          <a:latin typeface="Cambria Math" panose="02040503050406030204" pitchFamily="18" charset="0"/>
                          <a:ea typeface="Cambria Math" panose="02040503050406030204" pitchFamily="18" charset="0"/>
                        </a:rPr>
                        <m:t>𝑔</m:t>
                      </m:r>
                      <m:d>
                        <m:dPr>
                          <m:ctrlPr>
                            <a:rPr lang="fr-FR" sz="2400" b="0" i="1" smtClean="0">
                              <a:latin typeface="Cambria Math" panose="02040503050406030204" pitchFamily="18" charset="0"/>
                              <a:ea typeface="Cambria Math" panose="02040503050406030204" pitchFamily="18" charset="0"/>
                            </a:rPr>
                          </m:ctrlPr>
                        </m:dPr>
                        <m:e>
                          <m:r>
                            <a:rPr lang="fr-FR" sz="2400" b="0" i="1" smtClean="0">
                              <a:latin typeface="Cambria Math" panose="02040503050406030204" pitchFamily="18" charset="0"/>
                              <a:ea typeface="Cambria Math" panose="02040503050406030204" pitchFamily="18" charset="0"/>
                            </a:rPr>
                            <m:t>𝑥</m:t>
                          </m:r>
                        </m:e>
                      </m:d>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𝑔</m:t>
                      </m:r>
                      <m:d>
                        <m:dPr>
                          <m:ctrlPr>
                            <a:rPr lang="fr-FR" sz="2400" b="0" i="1" smtClean="0">
                              <a:latin typeface="Cambria Math" panose="02040503050406030204" pitchFamily="18" charset="0"/>
                              <a:ea typeface="Cambria Math" panose="02040503050406030204" pitchFamily="18" charset="0"/>
                            </a:rPr>
                          </m:ctrlPr>
                        </m:dPr>
                        <m:e>
                          <m:sSup>
                            <m:sSupPr>
                              <m:ctrlPr>
                                <a:rPr lang="fr-FR" sz="2400" b="0" i="1" smtClean="0">
                                  <a:latin typeface="Cambria Math" panose="02040503050406030204" pitchFamily="18" charset="0"/>
                                  <a:ea typeface="Cambria Math" panose="02040503050406030204" pitchFamily="18" charset="0"/>
                                </a:rPr>
                              </m:ctrlPr>
                            </m:sSupPr>
                            <m:e>
                              <m:r>
                                <a:rPr lang="fr-FR" sz="2400" b="0" i="1" smtClean="0">
                                  <a:latin typeface="Cambria Math" panose="02040503050406030204" pitchFamily="18" charset="0"/>
                                  <a:ea typeface="Cambria Math" panose="02040503050406030204" pitchFamily="18" charset="0"/>
                                </a:rPr>
                                <m:t>𝑥</m:t>
                              </m:r>
                            </m:e>
                            <m:sup>
                              <m:r>
                                <a:rPr lang="fr-FR" sz="2400" b="0" i="1" smtClean="0">
                                  <a:latin typeface="Cambria Math" panose="02040503050406030204" pitchFamily="18" charset="0"/>
                                  <a:ea typeface="Cambria Math" panose="02040503050406030204" pitchFamily="18" charset="0"/>
                                </a:rPr>
                                <m:t>′</m:t>
                              </m:r>
                            </m:sup>
                          </m:sSup>
                        </m:e>
                      </m:d>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𝑥</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𝑥</m:t>
                      </m:r>
                      <m:r>
                        <a:rPr lang="fr-FR" sz="2400" b="0" i="1" smtClean="0">
                          <a:latin typeface="Cambria Math" panose="02040503050406030204" pitchFamily="18" charset="0"/>
                          <a:ea typeface="Cambria Math" panose="02040503050406030204" pitchFamily="18" charset="0"/>
                        </a:rPr>
                        <m:t>′</m:t>
                      </m:r>
                    </m:oMath>
                  </m:oMathPara>
                </a14:m>
                <a:endParaRPr lang="fr-FR" sz="2400" dirty="0"/>
              </a:p>
              <a:p>
                <a:endParaRPr lang="fr-FR" sz="2400" dirty="0"/>
              </a:p>
              <a:p>
                <a:endParaRPr lang="fr-FR" sz="2400" dirty="0"/>
              </a:p>
              <a:p>
                <a:pPr marL="342900" indent="-342900">
                  <a:buFont typeface="Arial" panose="020B0604020202020204" pitchFamily="34" charset="0"/>
                  <a:buChar char="•"/>
                </a:pPr>
                <a:r>
                  <a:rPr lang="fr-FR" sz="2400" dirty="0"/>
                  <a:t>On dit que </a:t>
                </a:r>
                <a14:m>
                  <m:oMath xmlns:m="http://schemas.openxmlformats.org/officeDocument/2006/math">
                    <m:r>
                      <a:rPr lang="fr-FR" sz="2400" b="0" i="1" smtClean="0">
                        <a:latin typeface="Cambria Math" panose="02040503050406030204" pitchFamily="18" charset="0"/>
                      </a:rPr>
                      <m:t>𝑔</m:t>
                    </m:r>
                  </m:oMath>
                </a14:m>
                <a:r>
                  <a:rPr lang="fr-FR" sz="2400" dirty="0"/>
                  <a:t> est </a:t>
                </a:r>
                <a:r>
                  <a:rPr lang="fr-FR" sz="2400" b="1" dirty="0"/>
                  <a:t>bijective</a:t>
                </a:r>
                <a:r>
                  <a:rPr lang="fr-FR" sz="2400" dirty="0"/>
                  <a:t> si elle est à la fois injective et surjective.</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416320"/>
              </a:xfrm>
              <a:prstGeom prst="rect">
                <a:avLst/>
              </a:prstGeom>
              <a:blipFill>
                <a:blip r:embed="rId3"/>
                <a:stretch>
                  <a:fillRect l="-843" t="-1481" r="-723" b="-3333"/>
                </a:stretch>
              </a:blipFill>
            </p:spPr>
            <p:txBody>
              <a:bodyPr/>
              <a:lstStyle/>
              <a:p>
                <a:r>
                  <a:rPr lang="fr-FR">
                    <a:noFill/>
                  </a:rPr>
                  <a:t> </a:t>
                </a:r>
              </a:p>
            </p:txBody>
          </p:sp>
        </mc:Fallback>
      </mc:AlternateContent>
      <p:pic>
        <p:nvPicPr>
          <p:cNvPr id="5" name="Graphique 4" descr="Transférer avec un remplissage uni">
            <a:extLst>
              <a:ext uri="{FF2B5EF4-FFF2-40B4-BE49-F238E27FC236}">
                <a16:creationId xmlns:a16="http://schemas.microsoft.com/office/drawing/2014/main" id="{E5AFF870-1F02-5143-886A-DA212CFB47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751378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154984"/>
              </a:xfrm>
              <a:prstGeom prst="rect">
                <a:avLst/>
              </a:prstGeom>
              <a:noFill/>
            </p:spPr>
            <p:txBody>
              <a:bodyPr wrap="square" rtlCol="0">
                <a:spAutoFit/>
              </a:bodyPr>
              <a:lstStyle/>
              <a:p>
                <a:r>
                  <a:rPr lang="fr-FR" sz="2400" b="1" dirty="0"/>
                  <a:t>Rappels sur la notion de bijection  (fin)</a:t>
                </a:r>
              </a:p>
              <a:p>
                <a:endParaRPr lang="fr-FR" sz="2400" dirty="0"/>
              </a:p>
              <a:p>
                <a:pPr marL="342900" indent="-342900">
                  <a:buFont typeface="Arial" panose="020B0604020202020204" pitchFamily="34" charset="0"/>
                  <a:buChar char="•"/>
                </a:pPr>
                <a:r>
                  <a:rPr lang="fr-FR" sz="2400" dirty="0"/>
                  <a:t>Autre formulation : l’application </a:t>
                </a:r>
                <a14:m>
                  <m:oMath xmlns:m="http://schemas.openxmlformats.org/officeDocument/2006/math">
                    <m:r>
                      <a:rPr lang="fr-FR" sz="2400" b="0" i="1" smtClean="0">
                        <a:latin typeface="Cambria Math" panose="02040503050406030204" pitchFamily="18" charset="0"/>
                      </a:rPr>
                      <m:t>𝑔</m:t>
                    </m:r>
                  </m:oMath>
                </a14:m>
                <a:r>
                  <a:rPr lang="fr-FR" sz="2400" dirty="0"/>
                  <a:t> de </a:t>
                </a:r>
                <a14:m>
                  <m:oMath xmlns:m="http://schemas.openxmlformats.org/officeDocument/2006/math">
                    <m:r>
                      <a:rPr lang="fr-FR" sz="2400" b="0" i="1" smtClean="0">
                        <a:latin typeface="Cambria Math" panose="02040503050406030204" pitchFamily="18" charset="0"/>
                      </a:rPr>
                      <m:t>𝐴</m:t>
                    </m:r>
                  </m:oMath>
                </a14:m>
                <a:r>
                  <a:rPr lang="fr-FR" sz="2400" dirty="0"/>
                  <a:t> dans </a:t>
                </a:r>
                <a14:m>
                  <m:oMath xmlns:m="http://schemas.openxmlformats.org/officeDocument/2006/math">
                    <m:r>
                      <a:rPr lang="fr-FR" sz="2400" b="0" i="1" smtClean="0">
                        <a:latin typeface="Cambria Math" panose="02040503050406030204" pitchFamily="18" charset="0"/>
                      </a:rPr>
                      <m:t>𝐵</m:t>
                    </m:r>
                  </m:oMath>
                </a14:m>
                <a:r>
                  <a:rPr lang="fr-FR" sz="2400" dirty="0"/>
                  <a:t> est </a:t>
                </a:r>
                <a:r>
                  <a:rPr lang="fr-FR" sz="2400" b="1" dirty="0"/>
                  <a:t>bijective</a:t>
                </a:r>
                <a:r>
                  <a:rPr lang="fr-FR" sz="2400" dirty="0"/>
                  <a:t> si et seulement si il existe une application notée </a:t>
                </a:r>
                <a14:m>
                  <m:oMath xmlns:m="http://schemas.openxmlformats.org/officeDocument/2006/math">
                    <m:sSup>
                      <m:sSupPr>
                        <m:ctrlPr>
                          <a:rPr lang="fr-FR" sz="2400" i="1" smtClean="0">
                            <a:latin typeface="Cambria Math" panose="02040503050406030204" pitchFamily="18" charset="0"/>
                          </a:rPr>
                        </m:ctrlPr>
                      </m:sSupPr>
                      <m:e>
                        <m:r>
                          <a:rPr lang="fr-FR" sz="2400" b="0" i="1" smtClean="0">
                            <a:latin typeface="Cambria Math" panose="02040503050406030204" pitchFamily="18" charset="0"/>
                          </a:rPr>
                          <m:t>𝑔</m:t>
                        </m:r>
                      </m:e>
                      <m:sup>
                        <m:r>
                          <a:rPr lang="fr-FR" sz="2400" b="0" i="1" smtClean="0">
                            <a:latin typeface="Cambria Math" panose="02040503050406030204" pitchFamily="18" charset="0"/>
                          </a:rPr>
                          <m:t>−1</m:t>
                        </m:r>
                      </m:sup>
                    </m:sSup>
                  </m:oMath>
                </a14:m>
                <a:r>
                  <a:rPr lang="fr-FR" sz="2400" dirty="0"/>
                  <a:t> de </a:t>
                </a:r>
                <a14:m>
                  <m:oMath xmlns:m="http://schemas.openxmlformats.org/officeDocument/2006/math">
                    <m:r>
                      <a:rPr lang="fr-FR" sz="2400" b="0" i="1" smtClean="0">
                        <a:latin typeface="Cambria Math" panose="02040503050406030204" pitchFamily="18" charset="0"/>
                      </a:rPr>
                      <m:t>𝐵</m:t>
                    </m:r>
                  </m:oMath>
                </a14:m>
                <a:r>
                  <a:rPr lang="fr-FR" sz="2400" dirty="0"/>
                  <a:t> dans </a:t>
                </a:r>
                <a14:m>
                  <m:oMath xmlns:m="http://schemas.openxmlformats.org/officeDocument/2006/math">
                    <m:r>
                      <a:rPr lang="fr-FR" sz="2400" b="0" i="1" smtClean="0">
                        <a:latin typeface="Cambria Math" panose="02040503050406030204" pitchFamily="18" charset="0"/>
                      </a:rPr>
                      <m:t>𝐴</m:t>
                    </m:r>
                  </m:oMath>
                </a14:m>
                <a:r>
                  <a:rPr lang="fr-FR" sz="2400" dirty="0"/>
                  <a:t> telle que</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sSup>
                        <m:sSupPr>
                          <m:ctrlPr>
                            <a:rPr lang="fr-FR" sz="2400" i="1" smtClean="0">
                              <a:latin typeface="Cambria Math" panose="02040503050406030204" pitchFamily="18" charset="0"/>
                            </a:rPr>
                          </m:ctrlPr>
                        </m:sSupPr>
                        <m:e>
                          <m:r>
                            <a:rPr lang="fr-FR" sz="2400" b="0" i="1" smtClean="0">
                              <a:latin typeface="Cambria Math" panose="02040503050406030204" pitchFamily="18" charset="0"/>
                            </a:rPr>
                            <m:t>𝑔</m:t>
                          </m:r>
                        </m:e>
                        <m:sup>
                          <m:r>
                            <a:rPr lang="fr-FR" sz="2400" b="0" i="1" smtClean="0">
                              <a:latin typeface="Cambria Math" panose="02040503050406030204" pitchFamily="18" charset="0"/>
                            </a:rPr>
                            <m:t>−1</m:t>
                          </m:r>
                        </m:sup>
                      </m:sSup>
                      <m:r>
                        <a:rPr lang="fr-FR" sz="2400" b="0" i="1" smtClean="0">
                          <a:latin typeface="Cambria Math" panose="02040503050406030204" pitchFamily="18" charset="0"/>
                        </a:rPr>
                        <m:t>∘</m:t>
                      </m:r>
                      <m:r>
                        <a:rPr lang="fr-FR" sz="2400" b="0" i="1" smtClean="0">
                          <a:latin typeface="Cambria Math" panose="02040503050406030204" pitchFamily="18" charset="0"/>
                        </a:rPr>
                        <m:t>𝑔</m:t>
                      </m:r>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𝐼𝑑</m:t>
                          </m:r>
                        </m:e>
                        <m:sub>
                          <m:r>
                            <a:rPr lang="fr-FR" sz="2400" b="0" i="1" smtClean="0">
                              <a:latin typeface="Cambria Math" panose="02040503050406030204" pitchFamily="18" charset="0"/>
                            </a:rPr>
                            <m:t>𝐸</m:t>
                          </m:r>
                        </m:sub>
                      </m:sSub>
                    </m:oMath>
                  </m:oMathPara>
                </a14:m>
                <a:endParaRPr lang="fr-FR" sz="2400" dirty="0"/>
              </a:p>
              <a:p>
                <a:endParaRPr lang="fr-FR" sz="2400" dirty="0"/>
              </a:p>
              <a:p>
                <a:pPr lvl="1"/>
                <a:r>
                  <a:rPr lang="fr-FR" sz="2400" dirty="0"/>
                  <a:t>et</a:t>
                </a:r>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𝑔</m:t>
                      </m:r>
                      <m:r>
                        <a:rPr lang="fr-FR" sz="2400" b="0" i="1" smtClean="0">
                          <a:latin typeface="Cambria Math" panose="02040503050406030204" pitchFamily="18" charset="0"/>
                        </a:rPr>
                        <m:t>∘</m:t>
                      </m:r>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𝑔</m:t>
                          </m:r>
                        </m:e>
                        <m:sup>
                          <m:r>
                            <a:rPr lang="fr-FR" sz="2400" b="0" i="1" smtClean="0">
                              <a:latin typeface="Cambria Math" panose="02040503050406030204" pitchFamily="18" charset="0"/>
                            </a:rPr>
                            <m:t>−1</m:t>
                          </m:r>
                        </m:sup>
                      </m:sSup>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𝐼𝑑</m:t>
                          </m:r>
                        </m:e>
                        <m:sub>
                          <m:r>
                            <a:rPr lang="fr-FR" sz="2400" b="0" i="1" smtClean="0">
                              <a:latin typeface="Cambria Math" panose="02040503050406030204" pitchFamily="18" charset="0"/>
                            </a:rPr>
                            <m:t>𝐹</m:t>
                          </m:r>
                        </m:sub>
                      </m:sSub>
                    </m:oMath>
                  </m:oMathPara>
                </a14:m>
                <a:endParaRPr lang="fr-FR" sz="2400" dirty="0"/>
              </a:p>
              <a:p>
                <a:endParaRPr lang="fr-FR" sz="2400" dirty="0"/>
              </a:p>
              <a:p>
                <a:pPr marL="342900" indent="-342900">
                  <a:buFont typeface="Arial" panose="020B0604020202020204" pitchFamily="34" charset="0"/>
                  <a:buChar char="•"/>
                </a:pPr>
                <a:r>
                  <a:rPr lang="fr-FR" sz="2400" dirty="0"/>
                  <a:t>Cette application </a:t>
                </a:r>
                <a14:m>
                  <m:oMath xmlns:m="http://schemas.openxmlformats.org/officeDocument/2006/math">
                    <m:sSup>
                      <m:sSupPr>
                        <m:ctrlPr>
                          <a:rPr lang="fr-FR" sz="2400" i="1">
                            <a:latin typeface="Cambria Math" panose="02040503050406030204" pitchFamily="18" charset="0"/>
                          </a:rPr>
                        </m:ctrlPr>
                      </m:sSupPr>
                      <m:e>
                        <m:r>
                          <a:rPr lang="fr-FR" sz="2400" i="1">
                            <a:latin typeface="Cambria Math" panose="02040503050406030204" pitchFamily="18" charset="0"/>
                          </a:rPr>
                          <m:t>𝑔</m:t>
                        </m:r>
                      </m:e>
                      <m:sup>
                        <m:r>
                          <a:rPr lang="fr-FR" sz="2400" i="1">
                            <a:latin typeface="Cambria Math" panose="02040503050406030204" pitchFamily="18" charset="0"/>
                          </a:rPr>
                          <m:t>−1</m:t>
                        </m:r>
                      </m:sup>
                    </m:sSup>
                  </m:oMath>
                </a14:m>
                <a:r>
                  <a:rPr lang="fr-FR" sz="2400" dirty="0"/>
                  <a:t> s’appelle </a:t>
                </a:r>
                <a:r>
                  <a:rPr lang="fr-FR" sz="2400" b="1" dirty="0"/>
                  <a:t>application réciproque </a:t>
                </a:r>
                <a:r>
                  <a:rPr lang="fr-FR" sz="2400" dirty="0"/>
                  <a:t>de </a:t>
                </a:r>
                <a14:m>
                  <m:oMath xmlns:m="http://schemas.openxmlformats.org/officeDocument/2006/math">
                    <m:r>
                      <a:rPr lang="fr-FR" sz="2400" b="0" i="1" smtClean="0">
                        <a:latin typeface="Cambria Math" panose="02040503050406030204" pitchFamily="18" charset="0"/>
                      </a:rPr>
                      <m:t>𝑔</m:t>
                    </m:r>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154984"/>
              </a:xfrm>
              <a:prstGeom prst="rect">
                <a:avLst/>
              </a:prstGeom>
              <a:blipFill>
                <a:blip r:embed="rId3"/>
                <a:stretch>
                  <a:fillRect l="-843" t="-1220" b="-2439"/>
                </a:stretch>
              </a:blipFill>
            </p:spPr>
            <p:txBody>
              <a:bodyPr/>
              <a:lstStyle/>
              <a:p>
                <a:r>
                  <a:rPr lang="fr-FR">
                    <a:noFill/>
                  </a:rPr>
                  <a:t> </a:t>
                </a:r>
              </a:p>
            </p:txBody>
          </p:sp>
        </mc:Fallback>
      </mc:AlternateContent>
    </p:spTree>
    <p:extLst>
      <p:ext uri="{BB962C8B-B14F-4D97-AF65-F5344CB8AC3E}">
        <p14:creationId xmlns:p14="http://schemas.microsoft.com/office/powerpoint/2010/main" val="1507551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646191"/>
              </a:xfrm>
              <a:prstGeom prst="rect">
                <a:avLst/>
              </a:prstGeom>
              <a:noFill/>
            </p:spPr>
            <p:txBody>
              <a:bodyPr wrap="square" rtlCol="0">
                <a:spAutoFit/>
              </a:bodyPr>
              <a:lstStyle/>
              <a:p>
                <a:r>
                  <a:rPr lang="fr-FR" sz="2400" b="1" dirty="0"/>
                  <a:t>Un exemple de bijection</a:t>
                </a:r>
              </a:p>
              <a:p>
                <a:endParaRPr lang="fr-FR" sz="2400" dirty="0"/>
              </a:p>
              <a:p>
                <a:pPr marL="342900" indent="-342900">
                  <a:buFont typeface="Arial" panose="020B0604020202020204" pitchFamily="34" charset="0"/>
                  <a:buChar char="•"/>
                </a:pPr>
                <a:r>
                  <a:rPr lang="fr-FR" sz="2400" dirty="0"/>
                  <a:t>Soit </a:t>
                </a:r>
              </a:p>
              <a:p>
                <a:pPr/>
                <a14:m>
                  <m:oMathPara xmlns:m="http://schemas.openxmlformats.org/officeDocument/2006/math">
                    <m:oMathParaPr>
                      <m:jc m:val="centerGroup"/>
                    </m:oMathParaPr>
                    <m:oMath xmlns:m="http://schemas.openxmlformats.org/officeDocument/2006/math">
                      <m:m>
                        <m:mPr>
                          <m:mcs>
                            <m:mc>
                              <m:mcPr>
                                <m:count m:val="5"/>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𝑔</m:t>
                            </m:r>
                          </m:e>
                          <m:e>
                            <m:r>
                              <a:rPr lang="fr-FR" sz="2400" i="1">
                                <a:latin typeface="Cambria Math" panose="02040503050406030204" pitchFamily="18" charset="0"/>
                              </a:rPr>
                              <m:t>:</m:t>
                            </m:r>
                          </m:e>
                          <m:e>
                            <m:r>
                              <a:rPr lang="fr-FR" sz="2400" i="1">
                                <a:latin typeface="Cambria Math" panose="02040503050406030204" pitchFamily="18" charset="0"/>
                              </a:rPr>
                              <m:t>ℝ</m:t>
                            </m:r>
                          </m:e>
                          <m:e>
                            <m:r>
                              <a:rPr lang="fr-FR" sz="2400" i="1">
                                <a:latin typeface="Cambria Math" panose="02040503050406030204" pitchFamily="18" charset="0"/>
                                <a:ea typeface="Cambria Math" panose="02040503050406030204" pitchFamily="18" charset="0"/>
                              </a:rPr>
                              <m:t>⟶</m:t>
                            </m:r>
                          </m:e>
                          <m:e>
                            <m:sSubSup>
                              <m:sSubSupPr>
                                <m:ctrlPr>
                                  <a:rPr lang="fr-FR" sz="2400" i="1">
                                    <a:latin typeface="Cambria Math" panose="02040503050406030204" pitchFamily="18" charset="0"/>
                                  </a:rPr>
                                </m:ctrlPr>
                              </m:sSubSupPr>
                              <m:e>
                                <m:r>
                                  <a:rPr lang="fr-FR" sz="2400" i="1">
                                    <a:latin typeface="Cambria Math" panose="02040503050406030204" pitchFamily="18" charset="0"/>
                                  </a:rPr>
                                  <m:t>ℝ</m:t>
                                </m:r>
                              </m:e>
                              <m:sub>
                                <m:r>
                                  <a:rPr lang="fr-FR" sz="2400" i="1">
                                    <a:latin typeface="Cambria Math" panose="02040503050406030204" pitchFamily="18" charset="0"/>
                                  </a:rPr>
                                  <m:t>+</m:t>
                                </m:r>
                              </m:sub>
                              <m:sup>
                                <m:r>
                                  <a:rPr lang="fr-FR" sz="2400" i="1">
                                    <a:latin typeface="Cambria Math" panose="02040503050406030204" pitchFamily="18" charset="0"/>
                                  </a:rPr>
                                  <m:t>∗</m:t>
                                </m:r>
                              </m:sup>
                            </m:sSubSup>
                          </m:e>
                        </m:mr>
                        <m:mr>
                          <m:e>
                            <m:r>
                              <a:rPr lang="fr-FR" sz="2400" i="1">
                                <a:latin typeface="Cambria Math" panose="02040503050406030204" pitchFamily="18" charset="0"/>
                              </a:rPr>
                              <m:t> </m:t>
                            </m:r>
                          </m:e>
                          <m:e>
                            <m:r>
                              <a:rPr lang="fr-FR" sz="2400" i="1">
                                <a:latin typeface="Cambria Math" panose="02040503050406030204" pitchFamily="18" charset="0"/>
                              </a:rPr>
                              <m:t> </m:t>
                            </m:r>
                          </m:e>
                          <m:e>
                            <m:r>
                              <a:rPr lang="fr-FR" sz="2400" b="0" i="1" smtClean="0">
                                <a:latin typeface="Cambria Math" panose="02040503050406030204" pitchFamily="18" charset="0"/>
                              </a:rPr>
                              <m:t>𝑥</m:t>
                            </m:r>
                          </m:e>
                          <m:e>
                            <m:r>
                              <a:rPr lang="fr-FR" sz="2400" i="1">
                                <a:latin typeface="Cambria Math" panose="02040503050406030204" pitchFamily="18" charset="0"/>
                                <a:ea typeface="Cambria Math" panose="02040503050406030204" pitchFamily="18" charset="0"/>
                              </a:rPr>
                              <m:t>⟼</m:t>
                            </m:r>
                          </m:e>
                          <m:e>
                            <m:sSup>
                              <m:sSupPr>
                                <m:ctrlPr>
                                  <a:rPr lang="fr-FR" sz="2400" i="1" smtClean="0">
                                    <a:latin typeface="Cambria Math" panose="02040503050406030204" pitchFamily="18" charset="0"/>
                                    <a:ea typeface="Cambria Math" panose="02040503050406030204" pitchFamily="18" charset="0"/>
                                  </a:rPr>
                                </m:ctrlPr>
                              </m:sSupPr>
                              <m:e>
                                <m:r>
                                  <a:rPr lang="fr-FR" sz="2400" b="0" i="1" smtClean="0">
                                    <a:latin typeface="Cambria Math" panose="02040503050406030204" pitchFamily="18" charset="0"/>
                                    <a:ea typeface="Cambria Math" panose="02040503050406030204" pitchFamily="18" charset="0"/>
                                  </a:rPr>
                                  <m:t>𝑒</m:t>
                                </m:r>
                              </m:e>
                              <m:sup>
                                <m:r>
                                  <a:rPr lang="fr-FR" sz="2400" b="0" i="1" smtClean="0">
                                    <a:latin typeface="Cambria Math" panose="02040503050406030204" pitchFamily="18" charset="0"/>
                                    <a:ea typeface="Cambria Math" panose="02040503050406030204" pitchFamily="18" charset="0"/>
                                  </a:rPr>
                                  <m:t>𝑥</m:t>
                                </m:r>
                              </m:sup>
                            </m:sSup>
                          </m:e>
                        </m:mr>
                      </m:m>
                    </m:oMath>
                  </m:oMathPara>
                </a14:m>
                <a:endParaRPr lang="fr-FR" sz="2400" dirty="0"/>
              </a:p>
              <a:p>
                <a:endParaRPr lang="fr-FR" sz="2400" dirty="0"/>
              </a:p>
              <a:p>
                <a:pPr marL="342900" indent="-342900">
                  <a:buFont typeface="Arial" panose="020B0604020202020204" pitchFamily="34" charset="0"/>
                  <a:buChar char="•"/>
                </a:pPr>
                <a:r>
                  <a:rPr lang="fr-FR" sz="2400" dirty="0"/>
                  <a:t>L’application </a:t>
                </a:r>
                <a14:m>
                  <m:oMath xmlns:m="http://schemas.openxmlformats.org/officeDocument/2006/math">
                    <m:r>
                      <a:rPr lang="fr-FR" sz="2400" b="0" i="1" smtClean="0">
                        <a:latin typeface="Cambria Math" panose="02040503050406030204" pitchFamily="18" charset="0"/>
                      </a:rPr>
                      <m:t>𝑔</m:t>
                    </m:r>
                  </m:oMath>
                </a14:m>
                <a:r>
                  <a:rPr lang="fr-FR" sz="2400" dirty="0"/>
                  <a:t> est bijective de </a:t>
                </a:r>
                <a14:m>
                  <m:oMath xmlns:m="http://schemas.openxmlformats.org/officeDocument/2006/math">
                    <m:r>
                      <a:rPr lang="fr-FR" sz="2400" i="1">
                        <a:latin typeface="Cambria Math" panose="02040503050406030204" pitchFamily="18" charset="0"/>
                      </a:rPr>
                      <m:t>ℝ</m:t>
                    </m:r>
                  </m:oMath>
                </a14:m>
                <a:r>
                  <a:rPr lang="fr-FR" sz="2400" dirty="0"/>
                  <a:t> dans </a:t>
                </a:r>
                <a14:m>
                  <m:oMath xmlns:m="http://schemas.openxmlformats.org/officeDocument/2006/math">
                    <m:sSubSup>
                      <m:sSubSupPr>
                        <m:ctrlPr>
                          <a:rPr lang="fr-FR" sz="2400" i="1">
                            <a:latin typeface="Cambria Math" panose="02040503050406030204" pitchFamily="18" charset="0"/>
                          </a:rPr>
                        </m:ctrlPr>
                      </m:sSubSupPr>
                      <m:e>
                        <m:r>
                          <a:rPr lang="fr-FR" sz="2400" i="1">
                            <a:latin typeface="Cambria Math" panose="02040503050406030204" pitchFamily="18" charset="0"/>
                          </a:rPr>
                          <m:t>ℝ</m:t>
                        </m:r>
                      </m:e>
                      <m:sub>
                        <m:r>
                          <a:rPr lang="fr-FR" sz="2400" i="1">
                            <a:latin typeface="Cambria Math" panose="02040503050406030204" pitchFamily="18" charset="0"/>
                          </a:rPr>
                          <m:t>+</m:t>
                        </m:r>
                      </m:sub>
                      <m:sup>
                        <m:r>
                          <a:rPr lang="fr-FR" sz="2400" i="1">
                            <a:latin typeface="Cambria Math" panose="02040503050406030204" pitchFamily="18" charset="0"/>
                          </a:rPr>
                          <m:t>∗</m:t>
                        </m:r>
                      </m:sup>
                    </m:sSubSup>
                  </m:oMath>
                </a14:m>
                <a:r>
                  <a:rPr lang="fr-FR" sz="2400" dirty="0"/>
                  <a:t> et son application réciproque est</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m>
                        <m:mPr>
                          <m:mcs>
                            <m:mc>
                              <m:mcPr>
                                <m:count m:val="5"/>
                                <m:mcJc m:val="center"/>
                              </m:mcPr>
                            </m:mc>
                          </m:mcs>
                          <m:ctrlPr>
                            <a:rPr lang="fr-FR" sz="2400" i="1">
                              <a:latin typeface="Cambria Math" panose="02040503050406030204" pitchFamily="18" charset="0"/>
                            </a:rPr>
                          </m:ctrlPr>
                        </m:mPr>
                        <m:mr>
                          <m:e>
                            <m:sSup>
                              <m:sSupPr>
                                <m:ctrlPr>
                                  <a:rPr lang="fr-FR" sz="2400" i="1">
                                    <a:latin typeface="Cambria Math" panose="02040503050406030204" pitchFamily="18" charset="0"/>
                                  </a:rPr>
                                </m:ctrlPr>
                              </m:sSupPr>
                              <m:e>
                                <m:r>
                                  <a:rPr lang="fr-FR" sz="2400" i="1">
                                    <a:latin typeface="Cambria Math" panose="02040503050406030204" pitchFamily="18" charset="0"/>
                                  </a:rPr>
                                  <m:t>𝑔</m:t>
                                </m:r>
                              </m:e>
                              <m:sup>
                                <m:r>
                                  <a:rPr lang="fr-FR" sz="2400" i="1">
                                    <a:latin typeface="Cambria Math" panose="02040503050406030204" pitchFamily="18" charset="0"/>
                                  </a:rPr>
                                  <m:t>−1</m:t>
                                </m:r>
                              </m:sup>
                            </m:sSup>
                          </m:e>
                          <m:e>
                            <m:r>
                              <a:rPr lang="fr-FR" sz="2400" i="1">
                                <a:latin typeface="Cambria Math" panose="02040503050406030204" pitchFamily="18" charset="0"/>
                              </a:rPr>
                              <m:t>:</m:t>
                            </m:r>
                          </m:e>
                          <m:e>
                            <m:sSubSup>
                              <m:sSubSupPr>
                                <m:ctrlPr>
                                  <a:rPr lang="fr-FR" sz="2400" i="1">
                                    <a:latin typeface="Cambria Math" panose="02040503050406030204" pitchFamily="18" charset="0"/>
                                  </a:rPr>
                                </m:ctrlPr>
                              </m:sSubSupPr>
                              <m:e>
                                <m:r>
                                  <a:rPr lang="fr-FR" sz="2400" i="1">
                                    <a:latin typeface="Cambria Math" panose="02040503050406030204" pitchFamily="18" charset="0"/>
                                  </a:rPr>
                                  <m:t>ℝ</m:t>
                                </m:r>
                              </m:e>
                              <m:sub>
                                <m:r>
                                  <a:rPr lang="fr-FR" sz="2400" i="1">
                                    <a:latin typeface="Cambria Math" panose="02040503050406030204" pitchFamily="18" charset="0"/>
                                  </a:rPr>
                                  <m:t>+</m:t>
                                </m:r>
                              </m:sub>
                              <m:sup>
                                <m:r>
                                  <a:rPr lang="fr-FR" sz="2400" i="1">
                                    <a:latin typeface="Cambria Math" panose="02040503050406030204" pitchFamily="18" charset="0"/>
                                  </a:rPr>
                                  <m:t>∗</m:t>
                                </m:r>
                              </m:sup>
                            </m:sSubSup>
                          </m:e>
                          <m:e>
                            <m:r>
                              <a:rPr lang="fr-FR" sz="2400" i="1">
                                <a:latin typeface="Cambria Math" panose="02040503050406030204" pitchFamily="18" charset="0"/>
                                <a:ea typeface="Cambria Math" panose="02040503050406030204" pitchFamily="18" charset="0"/>
                              </a:rPr>
                              <m:t>⟶</m:t>
                            </m:r>
                          </m:e>
                          <m:e>
                            <m:r>
                              <a:rPr lang="fr-FR" sz="2400" i="1">
                                <a:latin typeface="Cambria Math" panose="02040503050406030204" pitchFamily="18" charset="0"/>
                              </a:rPr>
                              <m:t>ℝ</m:t>
                            </m:r>
                          </m:e>
                        </m:mr>
                        <m:mr>
                          <m:e>
                            <m:r>
                              <a:rPr lang="fr-FR" sz="2400" i="1">
                                <a:latin typeface="Cambria Math" panose="02040503050406030204" pitchFamily="18" charset="0"/>
                              </a:rPr>
                              <m:t> </m:t>
                            </m:r>
                          </m:e>
                          <m:e>
                            <m:r>
                              <a:rPr lang="fr-FR" sz="2400" i="1">
                                <a:latin typeface="Cambria Math" panose="02040503050406030204" pitchFamily="18" charset="0"/>
                              </a:rPr>
                              <m:t> </m:t>
                            </m:r>
                          </m:e>
                          <m:e>
                            <m:r>
                              <a:rPr lang="fr-FR" sz="2400" b="0" i="1" smtClean="0">
                                <a:latin typeface="Cambria Math" panose="02040503050406030204" pitchFamily="18" charset="0"/>
                              </a:rPr>
                              <m:t>𝑥</m:t>
                            </m:r>
                          </m:e>
                          <m:e>
                            <m:r>
                              <a:rPr lang="fr-FR" sz="2400" i="1">
                                <a:latin typeface="Cambria Math" panose="02040503050406030204" pitchFamily="18" charset="0"/>
                                <a:ea typeface="Cambria Math" panose="02040503050406030204" pitchFamily="18" charset="0"/>
                              </a:rPr>
                              <m:t>⟼</m:t>
                            </m:r>
                          </m:e>
                          <m:e>
                            <m:func>
                              <m:funcPr>
                                <m:ctrlPr>
                                  <a:rPr lang="fr-FR" sz="2400" i="1" smtClean="0">
                                    <a:latin typeface="Cambria Math" panose="02040503050406030204" pitchFamily="18" charset="0"/>
                                    <a:ea typeface="Cambria Math" panose="02040503050406030204" pitchFamily="18" charset="0"/>
                                  </a:rPr>
                                </m:ctrlPr>
                              </m:funcPr>
                              <m:fName>
                                <m:r>
                                  <m:rPr>
                                    <m:sty m:val="p"/>
                                  </m:rPr>
                                  <a:rPr lang="fr-FR" sz="2400" i="0" smtClean="0">
                                    <a:latin typeface="Cambria Math" panose="02040503050406030204" pitchFamily="18" charset="0"/>
                                    <a:ea typeface="Cambria Math" panose="02040503050406030204" pitchFamily="18" charset="0"/>
                                  </a:rPr>
                                  <m:t>ln</m:t>
                                </m:r>
                              </m:fName>
                              <m:e>
                                <m:r>
                                  <a:rPr lang="fr-FR" sz="2400" b="0" i="1" smtClean="0">
                                    <a:latin typeface="Cambria Math" panose="02040503050406030204" pitchFamily="18" charset="0"/>
                                    <a:ea typeface="Cambria Math" panose="02040503050406030204" pitchFamily="18" charset="0"/>
                                  </a:rPr>
                                  <m:t>𝑥</m:t>
                                </m:r>
                              </m:e>
                            </m:func>
                          </m:e>
                        </m:mr>
                      </m:m>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646191"/>
              </a:xfrm>
              <a:prstGeom prst="rect">
                <a:avLst/>
              </a:prstGeom>
              <a:blipFill>
                <a:blip r:embed="rId2"/>
                <a:stretch>
                  <a:fillRect l="-843" t="-1389" b="-3819"/>
                </a:stretch>
              </a:blipFill>
            </p:spPr>
            <p:txBody>
              <a:bodyPr/>
              <a:lstStyle/>
              <a:p>
                <a:r>
                  <a:rPr lang="fr-FR">
                    <a:noFill/>
                  </a:rPr>
                  <a:t> </a:t>
                </a:r>
              </a:p>
            </p:txBody>
          </p:sp>
        </mc:Fallback>
      </mc:AlternateContent>
    </p:spTree>
    <p:extLst>
      <p:ext uri="{BB962C8B-B14F-4D97-AF65-F5344CB8AC3E}">
        <p14:creationId xmlns:p14="http://schemas.microsoft.com/office/powerpoint/2010/main" val="1173278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Un exemple de bijection (suite)</a:t>
            </a:r>
          </a:p>
        </p:txBody>
      </p:sp>
      <p:pic>
        <p:nvPicPr>
          <p:cNvPr id="7" name="Image 6">
            <a:extLst>
              <a:ext uri="{FF2B5EF4-FFF2-40B4-BE49-F238E27FC236}">
                <a16:creationId xmlns:a16="http://schemas.microsoft.com/office/drawing/2014/main" id="{70A3EC60-783D-9E42-80AB-0F8481F45C14}"/>
              </a:ext>
            </a:extLst>
          </p:cNvPr>
          <p:cNvPicPr>
            <a:picLocks noChangeAspect="1"/>
          </p:cNvPicPr>
          <p:nvPr/>
        </p:nvPicPr>
        <p:blipFill>
          <a:blip r:embed="rId2"/>
          <a:stretch>
            <a:fillRect/>
          </a:stretch>
        </p:blipFill>
        <p:spPr>
          <a:xfrm>
            <a:off x="2496000" y="2067186"/>
            <a:ext cx="7200000" cy="4425688"/>
          </a:xfrm>
          <a:prstGeom prst="rect">
            <a:avLst/>
          </a:prstGeom>
        </p:spPr>
      </p:pic>
    </p:spTree>
    <p:extLst>
      <p:ext uri="{BB962C8B-B14F-4D97-AF65-F5344CB8AC3E}">
        <p14:creationId xmlns:p14="http://schemas.microsoft.com/office/powerpoint/2010/main" val="2113053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154984"/>
              </a:xfrm>
              <a:prstGeom prst="rect">
                <a:avLst/>
              </a:prstGeom>
              <a:noFill/>
            </p:spPr>
            <p:txBody>
              <a:bodyPr wrap="square" rtlCol="0">
                <a:spAutoFit/>
              </a:bodyPr>
              <a:lstStyle/>
              <a:p>
                <a:r>
                  <a:rPr lang="fr-FR" sz="2400" b="1" dirty="0"/>
                  <a:t>Différents types d’applications linéaires</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𝐸</m:t>
                    </m:r>
                  </m:oMath>
                </a14:m>
                <a:r>
                  <a:rPr lang="fr-FR" sz="2400" dirty="0"/>
                  <a:t> et </a:t>
                </a:r>
                <a14:m>
                  <m:oMath xmlns:m="http://schemas.openxmlformats.org/officeDocument/2006/math">
                    <m:r>
                      <a:rPr lang="fr-FR" sz="2400" b="0" i="1" smtClean="0">
                        <a:latin typeface="Cambria Math" panose="02040503050406030204" pitchFamily="18" charset="0"/>
                      </a:rPr>
                      <m:t>𝐹</m:t>
                    </m:r>
                  </m:oMath>
                </a14:m>
                <a:r>
                  <a:rPr lang="fr-FR" sz="2400" dirty="0"/>
                  <a:t> deux espaces vectoriels et </a:t>
                </a:r>
                <a14:m>
                  <m:oMath xmlns:m="http://schemas.openxmlformats.org/officeDocument/2006/math">
                    <m:r>
                      <a:rPr lang="fr-FR" sz="2400" i="1">
                        <a:latin typeface="Cambria Math" panose="02040503050406030204" pitchFamily="18" charset="0"/>
                      </a:rPr>
                      <m:t>𝑓</m:t>
                    </m:r>
                  </m:oMath>
                </a14:m>
                <a:r>
                  <a:rPr lang="fr-FR" sz="2400" dirty="0"/>
                  <a:t> une application linéaire de </a:t>
                </a:r>
                <a14:m>
                  <m:oMath xmlns:m="http://schemas.openxmlformats.org/officeDocument/2006/math">
                    <m:r>
                      <a:rPr lang="fr-FR" sz="2400" i="1">
                        <a:latin typeface="Cambria Math" panose="02040503050406030204" pitchFamily="18" charset="0"/>
                      </a:rPr>
                      <m:t>𝐸</m:t>
                    </m:r>
                  </m:oMath>
                </a14:m>
                <a:r>
                  <a:rPr lang="fr-FR" sz="2400" dirty="0"/>
                  <a:t> dans </a:t>
                </a:r>
                <a14:m>
                  <m:oMath xmlns:m="http://schemas.openxmlformats.org/officeDocument/2006/math">
                    <m:r>
                      <a:rPr lang="fr-FR" sz="2400" i="1">
                        <a:latin typeface="Cambria Math" panose="02040503050406030204" pitchFamily="18" charset="0"/>
                      </a:rPr>
                      <m:t>𝐹</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Si </a:t>
                </a:r>
                <a14:m>
                  <m:oMath xmlns:m="http://schemas.openxmlformats.org/officeDocument/2006/math">
                    <m:r>
                      <a:rPr lang="fr-FR" sz="2400" b="0" i="1" smtClean="0">
                        <a:latin typeface="Cambria Math" panose="02040503050406030204" pitchFamily="18" charset="0"/>
                      </a:rPr>
                      <m:t>𝑓</m:t>
                    </m:r>
                  </m:oMath>
                </a14:m>
                <a:r>
                  <a:rPr lang="fr-FR" sz="2400" dirty="0"/>
                  <a:t> est bijective on dit que </a:t>
                </a:r>
                <a14:m>
                  <m:oMath xmlns:m="http://schemas.openxmlformats.org/officeDocument/2006/math">
                    <m:r>
                      <a:rPr lang="fr-FR" sz="2400" b="0" i="1" smtClean="0">
                        <a:latin typeface="Cambria Math" panose="02040503050406030204" pitchFamily="18" charset="0"/>
                      </a:rPr>
                      <m:t>𝑓</m:t>
                    </m:r>
                  </m:oMath>
                </a14:m>
                <a:r>
                  <a:rPr lang="fr-FR" sz="2400" dirty="0"/>
                  <a:t> est un </a:t>
                </a:r>
                <a:r>
                  <a:rPr lang="fr-FR" sz="2400" b="1" dirty="0"/>
                  <a:t>isomorphisme</a:t>
                </a:r>
                <a:r>
                  <a:rPr lang="fr-FR" sz="2400" dirty="0"/>
                  <a:t> de </a:t>
                </a:r>
                <a14:m>
                  <m:oMath xmlns:m="http://schemas.openxmlformats.org/officeDocument/2006/math">
                    <m:r>
                      <a:rPr lang="fr-FR" sz="2400" i="1">
                        <a:latin typeface="Cambria Math" panose="02040503050406030204" pitchFamily="18" charset="0"/>
                      </a:rPr>
                      <m:t>𝐸</m:t>
                    </m:r>
                  </m:oMath>
                </a14:m>
                <a:r>
                  <a:rPr lang="fr-FR" sz="2400" dirty="0"/>
                  <a:t> dans </a:t>
                </a:r>
                <a14:m>
                  <m:oMath xmlns:m="http://schemas.openxmlformats.org/officeDocument/2006/math">
                    <m:r>
                      <a:rPr lang="fr-FR" sz="2400" i="1">
                        <a:latin typeface="Cambria Math" panose="02040503050406030204" pitchFamily="18" charset="0"/>
                      </a:rPr>
                      <m:t>𝐹</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Si </a:t>
                </a:r>
                <a14:m>
                  <m:oMath xmlns:m="http://schemas.openxmlformats.org/officeDocument/2006/math">
                    <m:r>
                      <a:rPr lang="fr-FR" sz="2400" b="0" i="1" smtClean="0">
                        <a:latin typeface="Cambria Math" panose="02040503050406030204" pitchFamily="18" charset="0"/>
                      </a:rPr>
                      <m:t>𝐸</m:t>
                    </m:r>
                    <m:r>
                      <a:rPr lang="fr-FR" sz="2400" b="0" i="1" smtClean="0">
                        <a:latin typeface="Cambria Math" panose="02040503050406030204" pitchFamily="18" charset="0"/>
                      </a:rPr>
                      <m:t>=</m:t>
                    </m:r>
                    <m:r>
                      <a:rPr lang="fr-FR" sz="2400" b="0" i="1" smtClean="0">
                        <a:latin typeface="Cambria Math" panose="02040503050406030204" pitchFamily="18" charset="0"/>
                      </a:rPr>
                      <m:t>𝐹</m:t>
                    </m:r>
                  </m:oMath>
                </a14:m>
                <a:r>
                  <a:rPr lang="fr-FR" sz="2400" dirty="0"/>
                  <a:t> on dit que </a:t>
                </a:r>
                <a14:m>
                  <m:oMath xmlns:m="http://schemas.openxmlformats.org/officeDocument/2006/math">
                    <m:r>
                      <a:rPr lang="fr-FR" sz="2400" b="0" i="1" smtClean="0">
                        <a:latin typeface="Cambria Math" panose="02040503050406030204" pitchFamily="18" charset="0"/>
                      </a:rPr>
                      <m:t>𝑓</m:t>
                    </m:r>
                  </m:oMath>
                </a14:m>
                <a:r>
                  <a:rPr lang="fr-FR" sz="2400" dirty="0"/>
                  <a:t> est un </a:t>
                </a:r>
                <a:r>
                  <a:rPr lang="fr-FR" sz="2400" b="1" dirty="0"/>
                  <a:t>endomorphisme</a:t>
                </a:r>
                <a:r>
                  <a:rPr lang="fr-FR" sz="2400" dirty="0"/>
                  <a:t> de </a:t>
                </a:r>
                <a14:m>
                  <m:oMath xmlns:m="http://schemas.openxmlformats.org/officeDocument/2006/math">
                    <m:r>
                      <a:rPr lang="fr-FR" sz="2400" b="0" i="1" smtClean="0">
                        <a:latin typeface="Cambria Math" panose="02040503050406030204" pitchFamily="18" charset="0"/>
                      </a:rPr>
                      <m:t>𝐸</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Si </a:t>
                </a:r>
                <a14:m>
                  <m:oMath xmlns:m="http://schemas.openxmlformats.org/officeDocument/2006/math">
                    <m:r>
                      <a:rPr lang="fr-FR" sz="2400" i="1">
                        <a:latin typeface="Cambria Math" panose="02040503050406030204" pitchFamily="18" charset="0"/>
                      </a:rPr>
                      <m:t>𝐸</m:t>
                    </m:r>
                    <m:r>
                      <a:rPr lang="fr-FR" sz="2400" i="1">
                        <a:latin typeface="Cambria Math" panose="02040503050406030204" pitchFamily="18" charset="0"/>
                      </a:rPr>
                      <m:t>=</m:t>
                    </m:r>
                    <m:r>
                      <a:rPr lang="fr-FR" sz="2400" i="1">
                        <a:latin typeface="Cambria Math" panose="02040503050406030204" pitchFamily="18" charset="0"/>
                      </a:rPr>
                      <m:t>𝐹</m:t>
                    </m:r>
                  </m:oMath>
                </a14:m>
                <a:r>
                  <a:rPr lang="fr-FR" sz="2400" dirty="0"/>
                  <a:t> et si </a:t>
                </a:r>
                <a14:m>
                  <m:oMath xmlns:m="http://schemas.openxmlformats.org/officeDocument/2006/math">
                    <m:r>
                      <a:rPr lang="fr-FR" sz="2400" i="1">
                        <a:latin typeface="Cambria Math" panose="02040503050406030204" pitchFamily="18" charset="0"/>
                      </a:rPr>
                      <m:t>𝑓</m:t>
                    </m:r>
                  </m:oMath>
                </a14:m>
                <a:r>
                  <a:rPr lang="fr-FR" sz="2400" dirty="0"/>
                  <a:t> est bijective on dit que </a:t>
                </a:r>
                <a14:m>
                  <m:oMath xmlns:m="http://schemas.openxmlformats.org/officeDocument/2006/math">
                    <m:r>
                      <a:rPr lang="fr-FR" sz="2400" i="1">
                        <a:latin typeface="Cambria Math" panose="02040503050406030204" pitchFamily="18" charset="0"/>
                      </a:rPr>
                      <m:t>𝑓</m:t>
                    </m:r>
                  </m:oMath>
                </a14:m>
                <a:r>
                  <a:rPr lang="fr-FR" sz="2400" dirty="0"/>
                  <a:t> est un </a:t>
                </a:r>
                <a:r>
                  <a:rPr lang="fr-FR" sz="2400" b="1" dirty="0"/>
                  <a:t>automorphisme</a:t>
                </a:r>
                <a:r>
                  <a:rPr lang="fr-FR" sz="2400" dirty="0"/>
                  <a:t> de </a:t>
                </a:r>
                <a14:m>
                  <m:oMath xmlns:m="http://schemas.openxmlformats.org/officeDocument/2006/math">
                    <m:r>
                      <a:rPr lang="fr-FR" sz="2400" i="1">
                        <a:latin typeface="Cambria Math" panose="02040503050406030204" pitchFamily="18" charset="0"/>
                      </a:rPr>
                      <m:t>𝐸</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Si </a:t>
                </a:r>
                <a14:m>
                  <m:oMath xmlns:m="http://schemas.openxmlformats.org/officeDocument/2006/math">
                    <m:r>
                      <a:rPr lang="fr-FR" sz="2400" b="0" i="1" smtClean="0">
                        <a:latin typeface="Cambria Math" panose="02040503050406030204" pitchFamily="18" charset="0"/>
                      </a:rPr>
                      <m:t>𝐹</m:t>
                    </m:r>
                    <m:r>
                      <a:rPr lang="fr-FR" sz="2400" b="0" i="1" smtClean="0">
                        <a:latin typeface="Cambria Math" panose="02040503050406030204" pitchFamily="18" charset="0"/>
                      </a:rPr>
                      <m:t>=</m:t>
                    </m:r>
                    <m:r>
                      <a:rPr lang="fr-FR" sz="2400" b="0" i="1" smtClean="0">
                        <a:latin typeface="Cambria Math" panose="02040503050406030204" pitchFamily="18" charset="0"/>
                      </a:rPr>
                      <m:t>ℝ</m:t>
                    </m:r>
                  </m:oMath>
                </a14:m>
                <a:r>
                  <a:rPr lang="fr-FR" sz="2400" dirty="0"/>
                  <a:t> on dit que </a:t>
                </a:r>
                <a14:m>
                  <m:oMath xmlns:m="http://schemas.openxmlformats.org/officeDocument/2006/math">
                    <m:r>
                      <a:rPr lang="fr-FR" sz="2400" b="0" i="1" smtClean="0">
                        <a:latin typeface="Cambria Math" panose="02040503050406030204" pitchFamily="18" charset="0"/>
                      </a:rPr>
                      <m:t>𝑓</m:t>
                    </m:r>
                  </m:oMath>
                </a14:m>
                <a:r>
                  <a:rPr lang="fr-FR" sz="2400" dirty="0"/>
                  <a:t> est une </a:t>
                </a:r>
                <a:r>
                  <a:rPr lang="fr-FR" sz="2400" b="1" dirty="0"/>
                  <a:t>forme linéaire </a:t>
                </a:r>
                <a:r>
                  <a:rPr lang="fr-FR" sz="2400" dirty="0"/>
                  <a:t>sur </a:t>
                </a:r>
                <a14:m>
                  <m:oMath xmlns:m="http://schemas.openxmlformats.org/officeDocument/2006/math">
                    <m:r>
                      <a:rPr lang="fr-FR" sz="2400" b="0" i="1" smtClean="0">
                        <a:latin typeface="Cambria Math" panose="02040503050406030204" pitchFamily="18" charset="0"/>
                      </a:rPr>
                      <m:t>𝐸</m:t>
                    </m:r>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154984"/>
              </a:xfrm>
              <a:prstGeom prst="rect">
                <a:avLst/>
              </a:prstGeom>
              <a:blipFill>
                <a:blip r:embed="rId2"/>
                <a:stretch>
                  <a:fillRect l="-843" t="-1220" b="-2439"/>
                </a:stretch>
              </a:blipFill>
            </p:spPr>
            <p:txBody>
              <a:bodyPr/>
              <a:lstStyle/>
              <a:p>
                <a:r>
                  <a:rPr lang="fr-FR">
                    <a:noFill/>
                  </a:rPr>
                  <a:t> </a:t>
                </a:r>
              </a:p>
            </p:txBody>
          </p:sp>
        </mc:Fallback>
      </mc:AlternateContent>
    </p:spTree>
    <p:extLst>
      <p:ext uri="{BB962C8B-B14F-4D97-AF65-F5344CB8AC3E}">
        <p14:creationId xmlns:p14="http://schemas.microsoft.com/office/powerpoint/2010/main" val="2564024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61020"/>
              </a:xfrm>
              <a:prstGeom prst="rect">
                <a:avLst/>
              </a:prstGeom>
              <a:noFill/>
            </p:spPr>
            <p:txBody>
              <a:bodyPr wrap="square" rtlCol="0">
                <a:spAutoFit/>
              </a:bodyPr>
              <a:lstStyle/>
              <a:p>
                <a:r>
                  <a:rPr lang="fr-FR" sz="2400" b="1" dirty="0"/>
                  <a:t>Automorphisme : remarque importante </a:t>
                </a:r>
              </a:p>
              <a:p>
                <a:endParaRPr lang="fr-FR" sz="2400" dirty="0"/>
              </a:p>
              <a:p>
                <a:pPr marL="342900" indent="-342900">
                  <a:buFont typeface="Arial" panose="020B0604020202020204" pitchFamily="34" charset="0"/>
                  <a:buChar char="•"/>
                </a:pPr>
                <a:r>
                  <a:rPr lang="fr-FR" sz="2400" dirty="0"/>
                  <a:t>Si </a:t>
                </a:r>
                <a14:m>
                  <m:oMath xmlns:m="http://schemas.openxmlformats.org/officeDocument/2006/math">
                    <m:r>
                      <a:rPr lang="fr-FR" sz="2400" b="0" i="1" smtClean="0">
                        <a:latin typeface="Cambria Math" panose="02040503050406030204" pitchFamily="18" charset="0"/>
                      </a:rPr>
                      <m:t>𝑓</m:t>
                    </m:r>
                  </m:oMath>
                </a14:m>
                <a:r>
                  <a:rPr lang="fr-FR" sz="2400" dirty="0"/>
                  <a:t> est un automorphisme d’un espace vectoriel </a:t>
                </a:r>
                <a14:m>
                  <m:oMath xmlns:m="http://schemas.openxmlformats.org/officeDocument/2006/math">
                    <m:r>
                      <a:rPr lang="fr-FR" sz="2400" b="0" i="1" smtClean="0">
                        <a:latin typeface="Cambria Math" panose="02040503050406030204" pitchFamily="18" charset="0"/>
                      </a:rPr>
                      <m:t>𝐸</m:t>
                    </m:r>
                  </m:oMath>
                </a14:m>
                <a:r>
                  <a:rPr lang="fr-FR" sz="2400" dirty="0"/>
                  <a:t> alors son application réciproque </a:t>
                </a:r>
                <a14:m>
                  <m:oMath xmlns:m="http://schemas.openxmlformats.org/officeDocument/2006/math">
                    <m:sSup>
                      <m:sSupPr>
                        <m:ctrlPr>
                          <a:rPr lang="fr-FR" sz="2400" i="1" smtClean="0">
                            <a:latin typeface="Cambria Math" panose="02040503050406030204" pitchFamily="18" charset="0"/>
                          </a:rPr>
                        </m:ctrlPr>
                      </m:sSupPr>
                      <m:e>
                        <m:r>
                          <a:rPr lang="fr-FR" sz="2400" b="0" i="1" smtClean="0">
                            <a:latin typeface="Cambria Math" panose="02040503050406030204" pitchFamily="18" charset="0"/>
                          </a:rPr>
                          <m:t>𝑓</m:t>
                        </m:r>
                      </m:e>
                      <m:sup>
                        <m:r>
                          <a:rPr lang="fr-FR" sz="2400" b="0" i="1" smtClean="0">
                            <a:latin typeface="Cambria Math" panose="02040503050406030204" pitchFamily="18" charset="0"/>
                          </a:rPr>
                          <m:t>−1</m:t>
                        </m:r>
                      </m:sup>
                    </m:sSup>
                  </m:oMath>
                </a14:m>
                <a:r>
                  <a:rPr lang="fr-FR" sz="2400" dirty="0"/>
                  <a:t> est linéaire.</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Vérifions par exemple la première condition : soient </a:t>
                </a:r>
                <a14:m>
                  <m:oMath xmlns:m="http://schemas.openxmlformats.org/officeDocument/2006/math">
                    <m:r>
                      <a:rPr lang="fr-FR" sz="2400" b="0" i="1" smtClean="0">
                        <a:latin typeface="Cambria Math" panose="02040503050406030204" pitchFamily="18" charset="0"/>
                      </a:rPr>
                      <m:t>𝑢</m:t>
                    </m:r>
                    <m:r>
                      <a:rPr lang="fr-FR" sz="2400" b="0" i="1" smtClean="0">
                        <a:latin typeface="Cambria Math" panose="02040503050406030204" pitchFamily="18" charset="0"/>
                      </a:rPr>
                      <m:t>,</m:t>
                    </m:r>
                    <m:r>
                      <a:rPr lang="fr-FR" sz="2400" b="0" i="1" smtClean="0">
                        <a:latin typeface="Cambria Math" panose="02040503050406030204" pitchFamily="18" charset="0"/>
                      </a:rPr>
                      <m:t>𝑣</m:t>
                    </m:r>
                    <m:r>
                      <a:rPr lang="fr-FR" sz="2400" b="0" i="1" smtClean="0">
                        <a:latin typeface="Cambria Math" panose="02040503050406030204" pitchFamily="18" charset="0"/>
                      </a:rPr>
                      <m:t>∈</m:t>
                    </m:r>
                    <m:r>
                      <a:rPr lang="fr-FR" sz="2400" b="0" i="1" smtClean="0">
                        <a:latin typeface="Cambria Math" panose="02040503050406030204" pitchFamily="18" charset="0"/>
                      </a:rPr>
                      <m:t>𝐸</m:t>
                    </m:r>
                  </m:oMath>
                </a14:m>
                <a:r>
                  <a:rPr lang="fr-FR" sz="2400" dirty="0"/>
                  <a:t> et calculons </a:t>
                </a:r>
                <a14:m>
                  <m:oMath xmlns:m="http://schemas.openxmlformats.org/officeDocument/2006/math">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𝑓</m:t>
                        </m:r>
                      </m:e>
                      <m:sup>
                        <m:r>
                          <a:rPr lang="fr-FR" sz="2400" b="0" i="1" smtClean="0">
                            <a:latin typeface="Cambria Math" panose="02040503050406030204" pitchFamily="18" charset="0"/>
                          </a:rPr>
                          <m:t>−1</m:t>
                        </m:r>
                      </m:sup>
                    </m:sSup>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𝑢</m:t>
                        </m:r>
                        <m:r>
                          <a:rPr lang="fr-FR" sz="2400" b="0" i="1" smtClean="0">
                            <a:latin typeface="Cambria Math" panose="02040503050406030204" pitchFamily="18" charset="0"/>
                          </a:rPr>
                          <m:t>+</m:t>
                        </m:r>
                        <m:r>
                          <a:rPr lang="fr-FR" sz="2400" b="0" i="1" smtClean="0">
                            <a:latin typeface="Cambria Math" panose="02040503050406030204" pitchFamily="18" charset="0"/>
                          </a:rPr>
                          <m:t>𝑣</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14:m>
                  <m:oMath xmlns:m="http://schemas.openxmlformats.org/officeDocument/2006/math">
                    <m:r>
                      <a:rPr lang="fr-FR" sz="2400" b="0" i="1" smtClean="0">
                        <a:latin typeface="Cambria Math" panose="02040503050406030204" pitchFamily="18" charset="0"/>
                      </a:rPr>
                      <m:t>𝑓</m:t>
                    </m:r>
                  </m:oMath>
                </a14:m>
                <a:r>
                  <a:rPr lang="fr-FR" sz="2400" dirty="0"/>
                  <a:t> étant bijective, il existe </a:t>
                </a:r>
                <a14:m>
                  <m:oMath xmlns:m="http://schemas.openxmlformats.org/officeDocument/2006/math">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𝑢</m:t>
                        </m:r>
                      </m:e>
                      <m:sup>
                        <m:r>
                          <a:rPr lang="fr-FR" sz="2400" b="0" i="1" smtClean="0">
                            <a:latin typeface="Cambria Math" panose="02040503050406030204" pitchFamily="18" charset="0"/>
                          </a:rPr>
                          <m:t>′</m:t>
                        </m:r>
                      </m:sup>
                    </m:sSup>
                    <m:r>
                      <a:rPr lang="fr-FR" sz="2400" b="0" i="1" smtClean="0">
                        <a:latin typeface="Cambria Math" panose="02040503050406030204" pitchFamily="18" charset="0"/>
                      </a:rPr>
                      <m:t>,</m:t>
                    </m:r>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𝑣</m:t>
                        </m:r>
                      </m:e>
                      <m:sup>
                        <m:r>
                          <a:rPr lang="fr-FR" sz="2400" b="0" i="1" smtClean="0">
                            <a:latin typeface="Cambria Math" panose="02040503050406030204" pitchFamily="18" charset="0"/>
                          </a:rPr>
                          <m:t>′</m:t>
                        </m:r>
                      </m:sup>
                    </m:sSup>
                    <m:r>
                      <a:rPr lang="fr-FR" sz="2400" b="0" i="1" smtClean="0">
                        <a:latin typeface="Cambria Math" panose="02040503050406030204" pitchFamily="18" charset="0"/>
                      </a:rPr>
                      <m:t>∈</m:t>
                    </m:r>
                    <m:r>
                      <a:rPr lang="fr-FR" sz="2400" b="0" i="1" smtClean="0">
                        <a:latin typeface="Cambria Math" panose="02040503050406030204" pitchFamily="18" charset="0"/>
                      </a:rPr>
                      <m:t>𝐸</m:t>
                    </m:r>
                  </m:oMath>
                </a14:m>
                <a:r>
                  <a:rPr lang="fr-FR" sz="2400" dirty="0"/>
                  <a:t> tels que </a:t>
                </a:r>
                <a14:m>
                  <m:oMath xmlns:m="http://schemas.openxmlformats.org/officeDocument/2006/math">
                    <m:r>
                      <a:rPr lang="fr-FR" sz="2400" b="0" i="1" smtClean="0">
                        <a:latin typeface="Cambria Math" panose="02040503050406030204" pitchFamily="18" charset="0"/>
                      </a:rPr>
                      <m:t>𝑢</m:t>
                    </m:r>
                    <m:r>
                      <a:rPr lang="fr-FR" sz="2400" b="0" i="1" smtClean="0">
                        <a:latin typeface="Cambria Math" panose="02040503050406030204" pitchFamily="18" charset="0"/>
                      </a:rPr>
                      <m:t>=</m:t>
                    </m:r>
                    <m:r>
                      <a:rPr lang="fr-FR" sz="2400" b="0" i="1" smtClean="0">
                        <a:latin typeface="Cambria Math" panose="02040503050406030204" pitchFamily="18" charset="0"/>
                      </a:rPr>
                      <m:t>𝑓</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𝑢</m:t>
                        </m:r>
                        <m:r>
                          <a:rPr lang="fr-FR" sz="2400" b="0" i="1" smtClean="0">
                            <a:latin typeface="Cambria Math" panose="02040503050406030204" pitchFamily="18" charset="0"/>
                          </a:rPr>
                          <m:t>′</m:t>
                        </m:r>
                      </m:e>
                    </m:d>
                  </m:oMath>
                </a14:m>
                <a:r>
                  <a:rPr lang="fr-FR" sz="2400" dirty="0"/>
                  <a:t> et </a:t>
                </a:r>
                <a14:m>
                  <m:oMath xmlns:m="http://schemas.openxmlformats.org/officeDocument/2006/math">
                    <m:r>
                      <a:rPr lang="fr-FR" sz="2400" b="0" i="1" smtClean="0">
                        <a:latin typeface="Cambria Math" panose="02040503050406030204" pitchFamily="18" charset="0"/>
                      </a:rPr>
                      <m:t>𝑣</m:t>
                    </m:r>
                    <m:r>
                      <a:rPr lang="fr-FR" sz="2400" b="0" i="1" smtClean="0">
                        <a:latin typeface="Cambria Math" panose="02040503050406030204" pitchFamily="18" charset="0"/>
                      </a:rPr>
                      <m:t>=</m:t>
                    </m:r>
                    <m:r>
                      <a:rPr lang="fr-FR" sz="2400" b="0" i="1" smtClean="0">
                        <a:latin typeface="Cambria Math" panose="02040503050406030204" pitchFamily="18" charset="0"/>
                      </a:rPr>
                      <m:t>𝑓</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𝑣</m:t>
                        </m:r>
                        <m:r>
                          <a:rPr lang="fr-FR" sz="2400" b="0" i="1" smtClean="0">
                            <a:latin typeface="Cambria Math" panose="02040503050406030204" pitchFamily="18" charset="0"/>
                          </a:rPr>
                          <m:t>′</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Ainsi</a:t>
                </a:r>
              </a:p>
              <a:p>
                <a:pPr/>
                <a14:m>
                  <m:oMathPara xmlns:m="http://schemas.openxmlformats.org/officeDocument/2006/math">
                    <m:oMathParaPr>
                      <m:jc m:val="centerGroup"/>
                    </m:oMathParaPr>
                    <m:oMath xmlns:m="http://schemas.openxmlformats.org/officeDocument/2006/math">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𝑓</m:t>
                          </m:r>
                        </m:e>
                        <m:sup>
                          <m:r>
                            <a:rPr lang="fr-FR" sz="2400" b="0" i="1" smtClean="0">
                              <a:latin typeface="Cambria Math" panose="02040503050406030204" pitchFamily="18" charset="0"/>
                            </a:rPr>
                            <m:t>−1</m:t>
                          </m:r>
                        </m:sup>
                      </m:sSup>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𝑢</m:t>
                          </m:r>
                          <m:r>
                            <a:rPr lang="fr-FR" sz="2400" b="0" i="1" smtClean="0">
                              <a:latin typeface="Cambria Math" panose="02040503050406030204" pitchFamily="18" charset="0"/>
                            </a:rPr>
                            <m:t>+</m:t>
                          </m:r>
                          <m:r>
                            <a:rPr lang="fr-FR" sz="2400" b="0" i="1" smtClean="0">
                              <a:latin typeface="Cambria Math" panose="02040503050406030204" pitchFamily="18" charset="0"/>
                            </a:rPr>
                            <m:t>𝑣</m:t>
                          </m:r>
                        </m:e>
                      </m:d>
                      <m:r>
                        <a:rPr lang="fr-FR" sz="2400" b="0" i="1" smtClean="0">
                          <a:latin typeface="Cambria Math" panose="02040503050406030204" pitchFamily="18" charset="0"/>
                        </a:rPr>
                        <m:t>=</m:t>
                      </m:r>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𝑓</m:t>
                          </m:r>
                        </m:e>
                        <m:sup>
                          <m:r>
                            <a:rPr lang="fr-FR" sz="2400" b="0" i="1" smtClean="0">
                              <a:latin typeface="Cambria Math" panose="02040503050406030204" pitchFamily="18" charset="0"/>
                            </a:rPr>
                            <m:t>−1</m:t>
                          </m:r>
                        </m:sup>
                      </m:sSup>
                      <m:d>
                        <m:dPr>
                          <m:ctrlPr>
                            <a:rPr lang="fr-FR" sz="2400" b="0" i="1" smtClean="0">
                              <a:latin typeface="Cambria Math" panose="02040503050406030204" pitchFamily="18" charset="0"/>
                            </a:rPr>
                          </m:ctrlPr>
                        </m:dPr>
                        <m:e>
                          <m:r>
                            <a:rPr lang="fr-FR" sz="2400" i="1">
                              <a:latin typeface="Cambria Math" panose="02040503050406030204" pitchFamily="18" charset="0"/>
                            </a:rPr>
                            <m:t>𝑓</m:t>
                          </m:r>
                          <m:d>
                            <m:dPr>
                              <m:ctrlPr>
                                <a:rPr lang="fr-FR" sz="2400" i="1">
                                  <a:latin typeface="Cambria Math" panose="02040503050406030204" pitchFamily="18" charset="0"/>
                                </a:rPr>
                              </m:ctrlPr>
                            </m:dPr>
                            <m:e>
                              <m:r>
                                <a:rPr lang="fr-FR" sz="2400" i="1">
                                  <a:latin typeface="Cambria Math" panose="02040503050406030204" pitchFamily="18" charset="0"/>
                                </a:rPr>
                                <m:t>𝑢</m:t>
                              </m:r>
                              <m:r>
                                <a:rPr lang="fr-FR" sz="2400" i="1">
                                  <a:latin typeface="Cambria Math" panose="02040503050406030204" pitchFamily="18" charset="0"/>
                                </a:rPr>
                                <m:t>′</m:t>
                              </m:r>
                            </m:e>
                          </m:d>
                          <m:r>
                            <a:rPr lang="fr-FR" sz="2400" b="0" i="1" smtClean="0">
                              <a:latin typeface="Cambria Math" panose="02040503050406030204" pitchFamily="18" charset="0"/>
                            </a:rPr>
                            <m:t>+</m:t>
                          </m:r>
                          <m:r>
                            <a:rPr lang="fr-FR" sz="2400" i="1">
                              <a:latin typeface="Cambria Math" panose="02040503050406030204" pitchFamily="18" charset="0"/>
                            </a:rPr>
                            <m:t>𝑓</m:t>
                          </m:r>
                          <m:d>
                            <m:dPr>
                              <m:ctrlPr>
                                <a:rPr lang="fr-FR" sz="2400" i="1">
                                  <a:latin typeface="Cambria Math" panose="02040503050406030204" pitchFamily="18" charset="0"/>
                                </a:rPr>
                              </m:ctrlPr>
                            </m:dPr>
                            <m:e>
                              <m:r>
                                <a:rPr lang="fr-FR" sz="2400" i="1">
                                  <a:latin typeface="Cambria Math" panose="02040503050406030204" pitchFamily="18" charset="0"/>
                                </a:rPr>
                                <m:t>𝑣</m:t>
                              </m:r>
                              <m:r>
                                <a:rPr lang="fr-FR" sz="2400" i="1">
                                  <a:latin typeface="Cambria Math" panose="02040503050406030204" pitchFamily="18" charset="0"/>
                                </a:rPr>
                                <m:t>′</m:t>
                              </m:r>
                            </m:e>
                          </m:d>
                        </m:e>
                      </m:d>
                      <m:r>
                        <a:rPr lang="fr-FR" sz="2400" b="0" i="1" smtClean="0">
                          <a:latin typeface="Cambria Math" panose="02040503050406030204" pitchFamily="18" charset="0"/>
                        </a:rPr>
                        <m:t>=</m:t>
                      </m:r>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𝑓</m:t>
                          </m:r>
                        </m:e>
                        <m:sup>
                          <m:r>
                            <a:rPr lang="fr-FR" sz="2400" b="0" i="1" smtClean="0">
                              <a:latin typeface="Cambria Math" panose="02040503050406030204" pitchFamily="18" charset="0"/>
                            </a:rPr>
                            <m:t>−1</m:t>
                          </m:r>
                        </m:sup>
                      </m:sSup>
                      <m:r>
                        <a:rPr lang="fr-FR" sz="2400" b="0" i="1" smtClean="0">
                          <a:latin typeface="Cambria Math" panose="02040503050406030204" pitchFamily="18" charset="0"/>
                        </a:rPr>
                        <m:t>∘</m:t>
                      </m:r>
                      <m:r>
                        <a:rPr lang="fr-FR" sz="2400" b="0" i="1" smtClean="0">
                          <a:latin typeface="Cambria Math" panose="02040503050406030204" pitchFamily="18" charset="0"/>
                        </a:rPr>
                        <m:t>𝑓</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𝑢</m:t>
                          </m:r>
                          <m:r>
                            <a:rPr lang="fr-FR" sz="2400" b="0" i="1" smtClean="0">
                              <a:latin typeface="Cambria Math" panose="02040503050406030204" pitchFamily="18" charset="0"/>
                            </a:rPr>
                            <m:t>′+</m:t>
                          </m:r>
                          <m:r>
                            <a:rPr lang="fr-FR" sz="2400" b="0" i="1" smtClean="0">
                              <a:latin typeface="Cambria Math" panose="02040503050406030204" pitchFamily="18" charset="0"/>
                            </a:rPr>
                            <m:t>𝑣</m:t>
                          </m:r>
                          <m:r>
                            <a:rPr lang="fr-FR" sz="2400" b="0" i="1" smtClean="0">
                              <a:latin typeface="Cambria Math" panose="02040503050406030204" pitchFamily="18" charset="0"/>
                            </a:rPr>
                            <m:t>′</m:t>
                          </m:r>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661020"/>
              </a:xfrm>
              <a:prstGeom prst="rect">
                <a:avLst/>
              </a:prstGeom>
              <a:blipFill>
                <a:blip r:embed="rId2"/>
                <a:stretch>
                  <a:fillRect l="-843" t="-1087"/>
                </a:stretch>
              </a:blipFill>
            </p:spPr>
            <p:txBody>
              <a:bodyPr/>
              <a:lstStyle/>
              <a:p>
                <a:r>
                  <a:rPr lang="fr-FR">
                    <a:noFill/>
                  </a:rPr>
                  <a:t> </a:t>
                </a:r>
              </a:p>
            </p:txBody>
          </p:sp>
        </mc:Fallback>
      </mc:AlternateContent>
    </p:spTree>
    <p:extLst>
      <p:ext uri="{BB962C8B-B14F-4D97-AF65-F5344CB8AC3E}">
        <p14:creationId xmlns:p14="http://schemas.microsoft.com/office/powerpoint/2010/main" val="43678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416320"/>
              </a:xfrm>
              <a:prstGeom prst="rect">
                <a:avLst/>
              </a:prstGeom>
              <a:noFill/>
            </p:spPr>
            <p:txBody>
              <a:bodyPr wrap="square" rtlCol="0">
                <a:spAutoFit/>
              </a:bodyPr>
              <a:lstStyle/>
              <a:p>
                <a:r>
                  <a:rPr lang="fr-FR" sz="2400" b="1" dirty="0"/>
                  <a:t>Automorphisme : remarque importante </a:t>
                </a:r>
              </a:p>
              <a:p>
                <a:endParaRPr lang="fr-FR" sz="2400" dirty="0"/>
              </a:p>
              <a:p>
                <a:pPr marL="342900" indent="-342900">
                  <a:buFont typeface="Arial" panose="020B0604020202020204" pitchFamily="34" charset="0"/>
                  <a:buChar char="•"/>
                </a:pPr>
                <a:r>
                  <a:rPr lang="fr-FR" sz="2400" dirty="0"/>
                  <a:t>Il vient</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sSup>
                        <m:sSupPr>
                          <m:ctrlPr>
                            <a:rPr lang="fr-FR" sz="2400" i="1">
                              <a:latin typeface="Cambria Math" panose="02040503050406030204" pitchFamily="18" charset="0"/>
                            </a:rPr>
                          </m:ctrlPr>
                        </m:sSupPr>
                        <m:e>
                          <m:r>
                            <a:rPr lang="fr-FR" sz="2400" i="1">
                              <a:latin typeface="Cambria Math" panose="02040503050406030204" pitchFamily="18" charset="0"/>
                            </a:rPr>
                            <m:t>𝑓</m:t>
                          </m:r>
                        </m:e>
                        <m:sup>
                          <m:r>
                            <a:rPr lang="fr-FR" sz="2400" i="1">
                              <a:latin typeface="Cambria Math" panose="02040503050406030204" pitchFamily="18" charset="0"/>
                            </a:rPr>
                            <m:t>−1</m:t>
                          </m:r>
                        </m:sup>
                      </m:sSup>
                      <m:d>
                        <m:dPr>
                          <m:ctrlPr>
                            <a:rPr lang="fr-FR" sz="2400" i="1">
                              <a:latin typeface="Cambria Math" panose="02040503050406030204" pitchFamily="18" charset="0"/>
                            </a:rPr>
                          </m:ctrlPr>
                        </m:dPr>
                        <m:e>
                          <m:r>
                            <a:rPr lang="fr-FR" sz="2400" i="1">
                              <a:latin typeface="Cambria Math" panose="02040503050406030204" pitchFamily="18" charset="0"/>
                            </a:rPr>
                            <m:t>𝑢</m:t>
                          </m:r>
                          <m:r>
                            <a:rPr lang="fr-FR" sz="2400" i="1">
                              <a:latin typeface="Cambria Math" panose="02040503050406030204" pitchFamily="18" charset="0"/>
                            </a:rPr>
                            <m:t>+</m:t>
                          </m:r>
                          <m:r>
                            <a:rPr lang="fr-FR" sz="2400" i="1">
                              <a:latin typeface="Cambria Math" panose="02040503050406030204" pitchFamily="18" charset="0"/>
                            </a:rPr>
                            <m:t>𝑣</m:t>
                          </m:r>
                        </m:e>
                      </m:d>
                      <m:r>
                        <a:rPr lang="fr-FR" sz="2400" b="0" i="1" smtClean="0">
                          <a:latin typeface="Cambria Math" panose="02040503050406030204" pitchFamily="18" charset="0"/>
                        </a:rPr>
                        <m:t>=</m:t>
                      </m:r>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𝑢</m:t>
                          </m:r>
                        </m:e>
                        <m:sup>
                          <m:r>
                            <a:rPr lang="fr-FR" sz="2400" b="0" i="1" smtClean="0">
                              <a:latin typeface="Cambria Math" panose="02040503050406030204" pitchFamily="18" charset="0"/>
                            </a:rPr>
                            <m:t>′</m:t>
                          </m:r>
                        </m:sup>
                      </m:sSup>
                      <m:r>
                        <a:rPr lang="fr-FR" sz="2400" b="0" i="1" smtClean="0">
                          <a:latin typeface="Cambria Math" panose="02040503050406030204" pitchFamily="18" charset="0"/>
                        </a:rPr>
                        <m:t>+</m:t>
                      </m:r>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𝑣</m:t>
                          </m:r>
                        </m:e>
                        <m:sup>
                          <m:r>
                            <a:rPr lang="fr-FR" sz="2400" b="0" i="1" smtClean="0">
                              <a:latin typeface="Cambria Math" panose="02040503050406030204" pitchFamily="18" charset="0"/>
                            </a:rPr>
                            <m:t>′</m:t>
                          </m:r>
                        </m:sup>
                      </m:sSup>
                      <m:r>
                        <a:rPr lang="fr-FR" sz="2400" b="0" i="1" smtClean="0">
                          <a:latin typeface="Cambria Math" panose="02040503050406030204" pitchFamily="18" charset="0"/>
                        </a:rPr>
                        <m:t>=</m:t>
                      </m:r>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𝑓</m:t>
                          </m:r>
                        </m:e>
                        <m:sup>
                          <m:r>
                            <a:rPr lang="fr-FR" sz="2400" b="0" i="1" smtClean="0">
                              <a:latin typeface="Cambria Math" panose="02040503050406030204" pitchFamily="18" charset="0"/>
                            </a:rPr>
                            <m:t>−1</m:t>
                          </m:r>
                        </m:sup>
                      </m:sSup>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𝑢</m:t>
                          </m:r>
                        </m:e>
                      </m:d>
                      <m:r>
                        <a:rPr lang="fr-FR" sz="2400" b="0" i="1" smtClean="0">
                          <a:latin typeface="Cambria Math" panose="02040503050406030204" pitchFamily="18" charset="0"/>
                        </a:rPr>
                        <m:t>+</m:t>
                      </m:r>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𝑓</m:t>
                          </m:r>
                        </m:e>
                        <m:sup>
                          <m:r>
                            <a:rPr lang="fr-FR" sz="2400" b="0" i="1" smtClean="0">
                              <a:latin typeface="Cambria Math" panose="02040503050406030204" pitchFamily="18" charset="0"/>
                            </a:rPr>
                            <m:t>−1</m:t>
                          </m:r>
                        </m:sup>
                      </m:sSup>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𝑣</m:t>
                          </m:r>
                        </m:e>
                      </m:d>
                    </m:oMath>
                  </m:oMathPara>
                </a14:m>
                <a:endParaRPr lang="fr-FR" sz="2400" dirty="0"/>
              </a:p>
              <a:p>
                <a:endParaRPr lang="fr-FR" sz="2400" dirty="0"/>
              </a:p>
              <a:p>
                <a:pPr marL="342900" indent="-342900">
                  <a:buFont typeface="Arial" panose="020B0604020202020204" pitchFamily="34" charset="0"/>
                  <a:buChar char="•"/>
                </a:pPr>
                <a:r>
                  <a:rPr lang="fr-FR" sz="2400" dirty="0"/>
                  <a:t>Le second point de la définition se montre de même, sans plus de difficultés.</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a donc </a:t>
                </a:r>
                <a14:m>
                  <m:oMath xmlns:m="http://schemas.openxmlformats.org/officeDocument/2006/math">
                    <m:sSup>
                      <m:sSupPr>
                        <m:ctrlPr>
                          <a:rPr lang="fr-FR" sz="2400" i="1" smtClean="0">
                            <a:latin typeface="Cambria Math" panose="02040503050406030204" pitchFamily="18" charset="0"/>
                          </a:rPr>
                        </m:ctrlPr>
                      </m:sSupPr>
                      <m:e>
                        <m:r>
                          <a:rPr lang="fr-FR" sz="2400" b="0" i="1" smtClean="0">
                            <a:latin typeface="Cambria Math" panose="02040503050406030204" pitchFamily="18" charset="0"/>
                          </a:rPr>
                          <m:t>𝑓</m:t>
                        </m:r>
                      </m:e>
                      <m:sup>
                        <m:r>
                          <a:rPr lang="fr-FR" sz="2400" b="0" i="1" smtClean="0">
                            <a:latin typeface="Cambria Math" panose="02040503050406030204" pitchFamily="18" charset="0"/>
                          </a:rPr>
                          <m:t>−1</m:t>
                        </m:r>
                      </m:sup>
                    </m:sSup>
                    <m:r>
                      <a:rPr lang="fr-FR" sz="2400" b="0" i="1" smtClean="0">
                        <a:latin typeface="Cambria Math" panose="02040503050406030204" pitchFamily="18" charset="0"/>
                      </a:rPr>
                      <m:t>∈</m:t>
                    </m:r>
                    <m:r>
                      <a:rPr lang="fr-FR" sz="2400" b="0" i="1" smtClean="0">
                        <a:latin typeface="Cambria Math" panose="02040503050406030204" pitchFamily="18" charset="0"/>
                      </a:rPr>
                      <m:t>ℒ</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𝐸</m:t>
                        </m:r>
                        <m:r>
                          <a:rPr lang="fr-FR" sz="2400" b="0" i="1" smtClean="0">
                            <a:latin typeface="Cambria Math" panose="02040503050406030204" pitchFamily="18" charset="0"/>
                          </a:rPr>
                          <m:t>,</m:t>
                        </m:r>
                        <m:r>
                          <a:rPr lang="fr-FR" sz="2400" b="0" i="1" smtClean="0">
                            <a:latin typeface="Cambria Math" panose="02040503050406030204" pitchFamily="18" charset="0"/>
                          </a:rPr>
                          <m:t>𝐹</m:t>
                        </m:r>
                      </m:e>
                    </m:d>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416320"/>
              </a:xfrm>
              <a:prstGeom prst="rect">
                <a:avLst/>
              </a:prstGeom>
              <a:blipFill>
                <a:blip r:embed="rId2"/>
                <a:stretch>
                  <a:fillRect l="-843" t="-1481" b="-3333"/>
                </a:stretch>
              </a:blipFill>
            </p:spPr>
            <p:txBody>
              <a:bodyPr/>
              <a:lstStyle/>
              <a:p>
                <a:r>
                  <a:rPr lang="fr-FR">
                    <a:noFill/>
                  </a:rPr>
                  <a:t> </a:t>
                </a:r>
              </a:p>
            </p:txBody>
          </p:sp>
        </mc:Fallback>
      </mc:AlternateContent>
      <p:pic>
        <p:nvPicPr>
          <p:cNvPr id="5" name="Graphique 4" descr="Badge avec un remplissage uni">
            <a:extLst>
              <a:ext uri="{FF2B5EF4-FFF2-40B4-BE49-F238E27FC236}">
                <a16:creationId xmlns:a16="http://schemas.microsoft.com/office/drawing/2014/main" id="{4843C924-21C0-CC4B-B6E2-B68C31D7D1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3896015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416320"/>
              </a:xfrm>
              <a:prstGeom prst="rect">
                <a:avLst/>
              </a:prstGeom>
              <a:noFill/>
            </p:spPr>
            <p:txBody>
              <a:bodyPr wrap="square" rtlCol="0">
                <a:spAutoFit/>
              </a:bodyPr>
              <a:lstStyle/>
              <a:p>
                <a:r>
                  <a:rPr lang="fr-FR" sz="2400" b="1" dirty="0"/>
                  <a:t>Ensemble des applications linéaires</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𝐸</m:t>
                    </m:r>
                  </m:oMath>
                </a14:m>
                <a:r>
                  <a:rPr lang="fr-FR" sz="2400" dirty="0"/>
                  <a:t> et </a:t>
                </a:r>
                <a14:m>
                  <m:oMath xmlns:m="http://schemas.openxmlformats.org/officeDocument/2006/math">
                    <m:r>
                      <a:rPr lang="fr-FR" sz="2400" b="0" i="1" smtClean="0">
                        <a:latin typeface="Cambria Math" panose="02040503050406030204" pitchFamily="18" charset="0"/>
                      </a:rPr>
                      <m:t>𝐹</m:t>
                    </m:r>
                  </m:oMath>
                </a14:m>
                <a:r>
                  <a:rPr lang="fr-FR" sz="2400" dirty="0"/>
                  <a:t> deux espaces vectoriels de dimensions respectives </a:t>
                </a:r>
                <a14:m>
                  <m:oMath xmlns:m="http://schemas.openxmlformats.org/officeDocument/2006/math">
                    <m:r>
                      <a:rPr lang="fr-FR" sz="2400" b="0" i="1" smtClean="0">
                        <a:latin typeface="Cambria Math" panose="02040503050406030204" pitchFamily="18" charset="0"/>
                      </a:rPr>
                      <m:t>𝑛</m:t>
                    </m:r>
                  </m:oMath>
                </a14:m>
                <a:r>
                  <a:rPr lang="fr-FR" sz="2400" dirty="0"/>
                  <a:t> et </a:t>
                </a:r>
                <a14:m>
                  <m:oMath xmlns:m="http://schemas.openxmlformats.org/officeDocument/2006/math">
                    <m:r>
                      <a:rPr lang="fr-FR" sz="2400" b="0" i="1" smtClean="0">
                        <a:latin typeface="Cambria Math" panose="02040503050406030204" pitchFamily="18" charset="0"/>
                      </a:rPr>
                      <m:t>𝑝</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L’ensemble des applications linéaires de </a:t>
                </a:r>
                <a14:m>
                  <m:oMath xmlns:m="http://schemas.openxmlformats.org/officeDocument/2006/math">
                    <m:r>
                      <a:rPr lang="fr-FR" sz="2400" b="0" i="1" smtClean="0">
                        <a:latin typeface="Cambria Math" panose="02040503050406030204" pitchFamily="18" charset="0"/>
                      </a:rPr>
                      <m:t>𝐸</m:t>
                    </m:r>
                  </m:oMath>
                </a14:m>
                <a:r>
                  <a:rPr lang="fr-FR" sz="2400" dirty="0"/>
                  <a:t> dans </a:t>
                </a:r>
                <a14:m>
                  <m:oMath xmlns:m="http://schemas.openxmlformats.org/officeDocument/2006/math">
                    <m:r>
                      <a:rPr lang="fr-FR" sz="2400" b="0" i="1" smtClean="0">
                        <a:latin typeface="Cambria Math" panose="02040503050406030204" pitchFamily="18" charset="0"/>
                      </a:rPr>
                      <m:t>𝐹</m:t>
                    </m:r>
                  </m:oMath>
                </a14:m>
                <a:r>
                  <a:rPr lang="fr-FR" sz="2400" dirty="0"/>
                  <a:t> se note </a:t>
                </a:r>
                <a14:m>
                  <m:oMath xmlns:m="http://schemas.openxmlformats.org/officeDocument/2006/math">
                    <m:r>
                      <a:rPr lang="fr-FR" sz="2400" i="1" smtClean="0">
                        <a:latin typeface="Cambria Math" panose="02040503050406030204" pitchFamily="18" charset="0"/>
                        <a:ea typeface="Cambria Math" panose="02040503050406030204" pitchFamily="18" charset="0"/>
                      </a:rPr>
                      <m:t>ℒ</m:t>
                    </m:r>
                    <m:d>
                      <m:dPr>
                        <m:ctrlPr>
                          <a:rPr lang="fr-FR" sz="2400" i="1" smtClean="0">
                            <a:latin typeface="Cambria Math" panose="02040503050406030204" pitchFamily="18" charset="0"/>
                            <a:ea typeface="Cambria Math" panose="02040503050406030204" pitchFamily="18" charset="0"/>
                          </a:rPr>
                        </m:ctrlPr>
                      </m:dPr>
                      <m:e>
                        <m:r>
                          <a:rPr lang="fr-FR" sz="2400" b="0" i="1" smtClean="0">
                            <a:latin typeface="Cambria Math" panose="02040503050406030204" pitchFamily="18" charset="0"/>
                            <a:ea typeface="Cambria Math" panose="02040503050406030204" pitchFamily="18" charset="0"/>
                          </a:rPr>
                          <m:t>𝐸</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𝐹</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Il s’agit d’un espace vectoriel de dimension </a:t>
                </a:r>
                <a14:m>
                  <m:oMath xmlns:m="http://schemas.openxmlformats.org/officeDocument/2006/math">
                    <m:r>
                      <a:rPr lang="fr-FR" sz="2400" b="0" i="1" smtClean="0">
                        <a:latin typeface="Cambria Math" panose="02040503050406030204" pitchFamily="18" charset="0"/>
                      </a:rPr>
                      <m:t>𝑛</m:t>
                    </m:r>
                    <m:r>
                      <a:rPr lang="fr-FR" sz="2400" b="0" i="1" smtClean="0">
                        <a:latin typeface="Cambria Math" panose="02040503050406030204" pitchFamily="18" charset="0"/>
                      </a:rPr>
                      <m:t>×</m:t>
                    </m:r>
                    <m:r>
                      <a:rPr lang="fr-FR" sz="2400" b="0" i="1" smtClean="0">
                        <a:latin typeface="Cambria Math" panose="02040503050406030204" pitchFamily="18" charset="0"/>
                      </a:rPr>
                      <m:t>𝑝</m:t>
                    </m:r>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416320"/>
              </a:xfrm>
              <a:prstGeom prst="rect">
                <a:avLst/>
              </a:prstGeom>
              <a:blipFill>
                <a:blip r:embed="rId3"/>
                <a:stretch>
                  <a:fillRect l="-843" t="-1481" b="-3333"/>
                </a:stretch>
              </a:blipFill>
            </p:spPr>
            <p:txBody>
              <a:bodyPr/>
              <a:lstStyle/>
              <a:p>
                <a:r>
                  <a:rPr lang="fr-FR">
                    <a:noFill/>
                  </a:rPr>
                  <a:t> </a:t>
                </a:r>
              </a:p>
            </p:txBody>
          </p:sp>
        </mc:Fallback>
      </mc:AlternateContent>
      <p:pic>
        <p:nvPicPr>
          <p:cNvPr id="5" name="Graphique 4" descr="Cube avec un remplissage uni">
            <a:extLst>
              <a:ext uri="{FF2B5EF4-FFF2-40B4-BE49-F238E27FC236}">
                <a16:creationId xmlns:a16="http://schemas.microsoft.com/office/drawing/2014/main" id="{EE1E9036-2149-1B4F-A464-2EB2187122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3032754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416320"/>
              </a:xfrm>
              <a:prstGeom prst="rect">
                <a:avLst/>
              </a:prstGeom>
              <a:noFill/>
            </p:spPr>
            <p:txBody>
              <a:bodyPr wrap="square" rtlCol="0">
                <a:spAutoFit/>
              </a:bodyPr>
              <a:lstStyle/>
              <a:p>
                <a:r>
                  <a:rPr lang="fr-FR" sz="2400" b="1" dirty="0"/>
                  <a:t>Ensemble des applications linéaires (suite)</a:t>
                </a:r>
              </a:p>
              <a:p>
                <a:endParaRPr lang="fr-FR" sz="2400" dirty="0"/>
              </a:p>
              <a:p>
                <a:pPr marL="342900" indent="-342900">
                  <a:buFont typeface="Arial" panose="020B0604020202020204" pitchFamily="34" charset="0"/>
                  <a:buChar char="•"/>
                </a:pPr>
                <a:r>
                  <a:rPr lang="fr-FR" sz="2400" dirty="0"/>
                  <a:t>Soit </a:t>
                </a:r>
                <a14:m>
                  <m:oMath xmlns:m="http://schemas.openxmlformats.org/officeDocument/2006/math">
                    <m:r>
                      <a:rPr lang="fr-FR" sz="2400" i="1">
                        <a:latin typeface="Cambria Math" panose="02040503050406030204" pitchFamily="18" charset="0"/>
                      </a:rPr>
                      <m:t>𝐸</m:t>
                    </m:r>
                  </m:oMath>
                </a14:m>
                <a:r>
                  <a:rPr lang="fr-FR" sz="2400" dirty="0"/>
                  <a:t> un espace vectoriel de dimension </a:t>
                </a:r>
                <a14:m>
                  <m:oMath xmlns:m="http://schemas.openxmlformats.org/officeDocument/2006/math">
                    <m:r>
                      <a:rPr lang="fr-FR" sz="2400" b="0" i="1" smtClean="0">
                        <a:latin typeface="Cambria Math" panose="02040503050406030204" pitchFamily="18" charset="0"/>
                      </a:rPr>
                      <m:t>𝑛</m:t>
                    </m:r>
                  </m:oMath>
                </a14:m>
                <a:r>
                  <a:rPr lang="fr-FR" sz="2400" dirty="0"/>
                  <a:t>.</a:t>
                </a:r>
              </a:p>
              <a:p>
                <a:endParaRPr lang="fr-FR" sz="2400" dirty="0"/>
              </a:p>
              <a:p>
                <a:pPr marL="342900" indent="-342900">
                  <a:buFont typeface="Arial" panose="020B0604020202020204" pitchFamily="34" charset="0"/>
                  <a:buChar char="•"/>
                </a:pPr>
                <a:r>
                  <a:rPr lang="fr-FR" sz="2400" dirty="0"/>
                  <a:t>L’ensemble des endomorphismes de </a:t>
                </a:r>
                <a14:m>
                  <m:oMath xmlns:m="http://schemas.openxmlformats.org/officeDocument/2006/math">
                    <m:r>
                      <a:rPr lang="fr-FR" sz="2400" b="0" i="1" smtClean="0">
                        <a:latin typeface="Cambria Math" panose="02040503050406030204" pitchFamily="18" charset="0"/>
                      </a:rPr>
                      <m:t>𝐸</m:t>
                    </m:r>
                  </m:oMath>
                </a14:m>
                <a:r>
                  <a:rPr lang="fr-FR" sz="2400" dirty="0"/>
                  <a:t> se note </a:t>
                </a:r>
                <a14:m>
                  <m:oMath xmlns:m="http://schemas.openxmlformats.org/officeDocument/2006/math">
                    <m:r>
                      <a:rPr lang="fr-FR" sz="2400" i="1" smtClean="0">
                        <a:latin typeface="Cambria Math" panose="02040503050406030204" pitchFamily="18" charset="0"/>
                        <a:ea typeface="Cambria Math" panose="02040503050406030204" pitchFamily="18" charset="0"/>
                      </a:rPr>
                      <m:t>ℒ</m:t>
                    </m:r>
                    <m:d>
                      <m:dPr>
                        <m:ctrlPr>
                          <a:rPr lang="fr-FR" sz="2400" i="1" smtClean="0">
                            <a:latin typeface="Cambria Math" panose="02040503050406030204" pitchFamily="18" charset="0"/>
                            <a:ea typeface="Cambria Math" panose="02040503050406030204" pitchFamily="18" charset="0"/>
                          </a:rPr>
                        </m:ctrlPr>
                      </m:dPr>
                      <m:e>
                        <m:r>
                          <a:rPr lang="fr-FR" sz="2400" b="0" i="1" smtClean="0">
                            <a:latin typeface="Cambria Math" panose="02040503050406030204" pitchFamily="18" charset="0"/>
                            <a:ea typeface="Cambria Math" panose="02040503050406030204" pitchFamily="18" charset="0"/>
                          </a:rPr>
                          <m:t>𝐸</m:t>
                        </m:r>
                      </m:e>
                    </m:d>
                  </m:oMath>
                </a14:m>
                <a:r>
                  <a:rPr lang="fr-FR" sz="2400" dirty="0"/>
                  <a:t>. Il s’agit d’un espace vectoriel de dimension </a:t>
                </a:r>
                <a14:m>
                  <m:oMath xmlns:m="http://schemas.openxmlformats.org/officeDocument/2006/math">
                    <m:sSup>
                      <m:sSupPr>
                        <m:ctrlPr>
                          <a:rPr lang="fr-FR" sz="2400" i="1" smtClean="0">
                            <a:latin typeface="Cambria Math" panose="02040503050406030204" pitchFamily="18" charset="0"/>
                          </a:rPr>
                        </m:ctrlPr>
                      </m:sSupPr>
                      <m:e>
                        <m:r>
                          <a:rPr lang="fr-FR" sz="2400" b="0" i="1" smtClean="0">
                            <a:latin typeface="Cambria Math" panose="02040503050406030204" pitchFamily="18" charset="0"/>
                          </a:rPr>
                          <m:t>𝑛</m:t>
                        </m:r>
                      </m:e>
                      <m:sup>
                        <m:r>
                          <a:rPr lang="fr-FR" sz="2400" b="0" i="1" smtClean="0">
                            <a:latin typeface="Cambria Math" panose="02040503050406030204" pitchFamily="18" charset="0"/>
                          </a:rPr>
                          <m:t>2</m:t>
                        </m:r>
                      </m:sup>
                    </m:sSup>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L’ensemble des automorphismes de </a:t>
                </a:r>
                <a14:m>
                  <m:oMath xmlns:m="http://schemas.openxmlformats.org/officeDocument/2006/math">
                    <m:r>
                      <a:rPr lang="fr-FR" sz="2400" b="0" i="1" smtClean="0">
                        <a:latin typeface="Cambria Math" panose="02040503050406030204" pitchFamily="18" charset="0"/>
                      </a:rPr>
                      <m:t>𝐸</m:t>
                    </m:r>
                  </m:oMath>
                </a14:m>
                <a:r>
                  <a:rPr lang="fr-FR" sz="2400" dirty="0"/>
                  <a:t> se note </a:t>
                </a:r>
                <a14:m>
                  <m:oMath xmlns:m="http://schemas.openxmlformats.org/officeDocument/2006/math">
                    <m:r>
                      <a:rPr lang="fr-FR" sz="2400" b="0" i="1" smtClean="0">
                        <a:latin typeface="Cambria Math" panose="02040503050406030204" pitchFamily="18" charset="0"/>
                        <a:ea typeface="Cambria Math" panose="02040503050406030204" pitchFamily="18" charset="0"/>
                      </a:rPr>
                      <m:t>𝒢</m:t>
                    </m:r>
                    <m:r>
                      <a:rPr lang="fr-FR" sz="2400" i="1" smtClean="0">
                        <a:latin typeface="Cambria Math" panose="02040503050406030204" pitchFamily="18" charset="0"/>
                        <a:ea typeface="Cambria Math" panose="02040503050406030204" pitchFamily="18" charset="0"/>
                      </a:rPr>
                      <m:t>ℒ</m:t>
                    </m:r>
                    <m:d>
                      <m:dPr>
                        <m:ctrlPr>
                          <a:rPr lang="fr-FR" sz="2400" i="1" smtClean="0">
                            <a:latin typeface="Cambria Math" panose="02040503050406030204" pitchFamily="18" charset="0"/>
                            <a:ea typeface="Cambria Math" panose="02040503050406030204" pitchFamily="18" charset="0"/>
                          </a:rPr>
                        </m:ctrlPr>
                      </m:dPr>
                      <m:e>
                        <m:r>
                          <a:rPr lang="fr-FR" sz="2400" b="0" i="1" smtClean="0">
                            <a:latin typeface="Cambria Math" panose="02040503050406030204" pitchFamily="18" charset="0"/>
                            <a:ea typeface="Cambria Math" panose="02040503050406030204" pitchFamily="18" charset="0"/>
                          </a:rPr>
                          <m:t>𝐸</m:t>
                        </m:r>
                      </m:e>
                    </m:d>
                  </m:oMath>
                </a14:m>
                <a:r>
                  <a:rPr lang="fr-FR" sz="2400" dirty="0"/>
                  <a:t>. Il n’a pas de structure d’espace vectoriel.</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416320"/>
              </a:xfrm>
              <a:prstGeom prst="rect">
                <a:avLst/>
              </a:prstGeom>
              <a:blipFill>
                <a:blip r:embed="rId3"/>
                <a:stretch>
                  <a:fillRect l="-843" t="-1481" b="-3333"/>
                </a:stretch>
              </a:blipFill>
            </p:spPr>
            <p:txBody>
              <a:bodyPr/>
              <a:lstStyle/>
              <a:p>
                <a:r>
                  <a:rPr lang="fr-FR">
                    <a:noFill/>
                  </a:rPr>
                  <a:t> </a:t>
                </a:r>
              </a:p>
            </p:txBody>
          </p:sp>
        </mc:Fallback>
      </mc:AlternateContent>
      <p:pic>
        <p:nvPicPr>
          <p:cNvPr id="5" name="Graphique 4" descr="Réseau avec un remplissage uni">
            <a:extLst>
              <a:ext uri="{FF2B5EF4-FFF2-40B4-BE49-F238E27FC236}">
                <a16:creationId xmlns:a16="http://schemas.microsoft.com/office/drawing/2014/main" id="{BA057926-E311-4E46-A383-18F59E7A7D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4029811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AC0B1E25-C870-E44C-9AEC-2F6389ADF8D7}"/>
              </a:ext>
            </a:extLst>
          </p:cNvPr>
          <p:cNvSpPr txBox="1">
            <a:spLocks/>
          </p:cNvSpPr>
          <p:nvPr/>
        </p:nvSpPr>
        <p:spPr>
          <a:xfrm>
            <a:off x="831850" y="2554565"/>
            <a:ext cx="10515600" cy="28512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buAutoNum type="arabicPeriod"/>
            </a:pPr>
            <a:r>
              <a:rPr lang="fr-FR" sz="3600" dirty="0">
                <a:solidFill>
                  <a:schemeClr val="bg1"/>
                </a:solidFill>
              </a:rPr>
              <a:t>Définitions.</a:t>
            </a:r>
          </a:p>
          <a:p>
            <a:pPr marL="742950" indent="-742950">
              <a:buAutoNum type="arabicPeriod"/>
            </a:pPr>
            <a:r>
              <a:rPr lang="fr-FR" sz="3600" dirty="0">
                <a:solidFill>
                  <a:schemeClr val="bg1"/>
                </a:solidFill>
              </a:rPr>
              <a:t>Représentation matricielle.</a:t>
            </a:r>
          </a:p>
          <a:p>
            <a:pPr marL="742950" indent="-742950">
              <a:buAutoNum type="arabicPeriod"/>
            </a:pPr>
            <a:r>
              <a:rPr lang="fr-FR" sz="3600" dirty="0">
                <a:solidFill>
                  <a:schemeClr val="bg1"/>
                </a:solidFill>
              </a:rPr>
              <a:t>Changement de base. </a:t>
            </a:r>
          </a:p>
          <a:p>
            <a:pPr marL="742950" indent="-742950">
              <a:buAutoNum type="arabicPeriod"/>
            </a:pPr>
            <a:r>
              <a:rPr lang="fr-FR" sz="3600" dirty="0">
                <a:solidFill>
                  <a:schemeClr val="bg1"/>
                </a:solidFill>
              </a:rPr>
              <a:t>Noyau et image.</a:t>
            </a:r>
          </a:p>
        </p:txBody>
      </p:sp>
      <p:sp>
        <p:nvSpPr>
          <p:cNvPr id="5" name="Titre 1">
            <a:extLst>
              <a:ext uri="{FF2B5EF4-FFF2-40B4-BE49-F238E27FC236}">
                <a16:creationId xmlns:a16="http://schemas.microsoft.com/office/drawing/2014/main" id="{E19DB8DF-56A9-C146-8CC5-1A72BBF66B41}"/>
              </a:ext>
            </a:extLst>
          </p:cNvPr>
          <p:cNvSpPr txBox="1">
            <a:spLocks/>
          </p:cNvSpPr>
          <p:nvPr/>
        </p:nvSpPr>
        <p:spPr>
          <a:xfrm>
            <a:off x="4994689" y="402196"/>
            <a:ext cx="2189922"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i="1" dirty="0">
                <a:solidFill>
                  <a:schemeClr val="bg1"/>
                </a:solidFill>
              </a:rPr>
              <a:t>Sommaire</a:t>
            </a:r>
          </a:p>
        </p:txBody>
      </p:sp>
      <p:pic>
        <p:nvPicPr>
          <p:cNvPr id="6" name="Graphique 5" descr="Menu avec un remplissage uni">
            <a:extLst>
              <a:ext uri="{FF2B5EF4-FFF2-40B4-BE49-F238E27FC236}">
                <a16:creationId xmlns:a16="http://schemas.microsoft.com/office/drawing/2014/main" id="{F3640D13-DDD0-8D47-9978-9A138749BA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1271723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pic>
        <p:nvPicPr>
          <p:cNvPr id="3" name="Graphique 2" descr="Questions avec un remplissage uni">
            <a:extLst>
              <a:ext uri="{FF2B5EF4-FFF2-40B4-BE49-F238E27FC236}">
                <a16:creationId xmlns:a16="http://schemas.microsoft.com/office/drawing/2014/main" id="{117F3F9E-E45E-9844-8215-AA148A5923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6000" y="1989000"/>
            <a:ext cx="2880000" cy="2880000"/>
          </a:xfrm>
          <a:prstGeom prst="rect">
            <a:avLst/>
          </a:prstGeom>
        </p:spPr>
      </p:pic>
      <p:sp>
        <p:nvSpPr>
          <p:cNvPr id="6" name="Titre 1">
            <a:extLst>
              <a:ext uri="{FF2B5EF4-FFF2-40B4-BE49-F238E27FC236}">
                <a16:creationId xmlns:a16="http://schemas.microsoft.com/office/drawing/2014/main" id="{6784514D-DFE8-6540-A8D9-ED1329C44D36}"/>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solidFill>
                  <a:schemeClr val="bg1"/>
                </a:solidFill>
              </a:rPr>
              <a:t>1. Définitions.</a:t>
            </a:r>
          </a:p>
        </p:txBody>
      </p:sp>
    </p:spTree>
    <p:extLst>
      <p:ext uri="{BB962C8B-B14F-4D97-AF65-F5344CB8AC3E}">
        <p14:creationId xmlns:p14="http://schemas.microsoft.com/office/powerpoint/2010/main" val="1926402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AC0B1E25-C870-E44C-9AEC-2F6389ADF8D7}"/>
              </a:ext>
            </a:extLst>
          </p:cNvPr>
          <p:cNvSpPr txBox="1">
            <a:spLocks/>
          </p:cNvSpPr>
          <p:nvPr/>
        </p:nvSpPr>
        <p:spPr>
          <a:xfrm>
            <a:off x="831850" y="1709738"/>
            <a:ext cx="10515600" cy="2851200"/>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sz="5400" dirty="0"/>
          </a:p>
          <a:p>
            <a:endParaRPr lang="fr-FR" sz="5400" dirty="0"/>
          </a:p>
          <a:p>
            <a:endParaRPr lang="fr-FR" sz="5400" dirty="0"/>
          </a:p>
          <a:p>
            <a:r>
              <a:rPr lang="fr-FR" sz="5400" dirty="0">
                <a:solidFill>
                  <a:schemeClr val="bg1"/>
                </a:solidFill>
              </a:rPr>
              <a:t>2. Représentation matricielle.</a:t>
            </a:r>
          </a:p>
        </p:txBody>
      </p:sp>
    </p:spTree>
    <p:extLst>
      <p:ext uri="{BB962C8B-B14F-4D97-AF65-F5344CB8AC3E}">
        <p14:creationId xmlns:p14="http://schemas.microsoft.com/office/powerpoint/2010/main" val="227131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Représentation matricielle.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634750" cy="4294637"/>
              </a:xfrm>
              <a:prstGeom prst="rect">
                <a:avLst/>
              </a:prstGeom>
              <a:noFill/>
            </p:spPr>
            <p:txBody>
              <a:bodyPr wrap="square" rtlCol="0">
                <a:spAutoFit/>
              </a:bodyPr>
              <a:lstStyle/>
              <a:p>
                <a:r>
                  <a:rPr lang="fr-FR" sz="2400" b="1" dirty="0"/>
                  <a:t>Matrice associée à une application linéaire : définition</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𝐸</m:t>
                    </m:r>
                  </m:oMath>
                </a14:m>
                <a:r>
                  <a:rPr lang="fr-FR" sz="2400" dirty="0"/>
                  <a:t> et </a:t>
                </a:r>
                <a14:m>
                  <m:oMath xmlns:m="http://schemas.openxmlformats.org/officeDocument/2006/math">
                    <m:r>
                      <a:rPr lang="fr-FR" sz="2400" b="0" i="1" smtClean="0">
                        <a:latin typeface="Cambria Math" panose="02040503050406030204" pitchFamily="18" charset="0"/>
                      </a:rPr>
                      <m:t>𝐹</m:t>
                    </m:r>
                  </m:oMath>
                </a14:m>
                <a:r>
                  <a:rPr lang="fr-FR" sz="2400" dirty="0"/>
                  <a:t> deux espaces vectoriels de dimensions respectives </a:t>
                </a:r>
                <a14:m>
                  <m:oMath xmlns:m="http://schemas.openxmlformats.org/officeDocument/2006/math">
                    <m:r>
                      <a:rPr lang="fr-FR" sz="2400" i="1">
                        <a:latin typeface="Cambria Math" panose="02040503050406030204" pitchFamily="18" charset="0"/>
                      </a:rPr>
                      <m:t>𝑛</m:t>
                    </m:r>
                  </m:oMath>
                </a14:m>
                <a:r>
                  <a:rPr lang="fr-FR" sz="2400" dirty="0"/>
                  <a:t> et </a:t>
                </a:r>
                <a14:m>
                  <m:oMath xmlns:m="http://schemas.openxmlformats.org/officeDocument/2006/math">
                    <m:r>
                      <a:rPr lang="fr-FR" sz="2400" i="1">
                        <a:latin typeface="Cambria Math" panose="02040503050406030204" pitchFamily="18" charset="0"/>
                      </a:rPr>
                      <m:t>𝑝</m:t>
                    </m:r>
                  </m:oMath>
                </a14:m>
                <a:r>
                  <a:rPr lang="fr-FR" sz="2400" dirty="0"/>
                  <a:t>.</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d>
                      <m:dPr>
                        <m:ctrlPr>
                          <a:rPr lang="fr-FR" sz="2400" i="1">
                            <a:latin typeface="Cambria Math" panose="02040503050406030204" pitchFamily="18" charset="0"/>
                            <a:ea typeface="Cambria Math" panose="02040503050406030204" pitchFamily="18" charset="0"/>
                          </a:rPr>
                        </m:ctrlPr>
                      </m:dPr>
                      <m:e>
                        <m:sSub>
                          <m:sSubPr>
                            <m:ctrlPr>
                              <a:rPr lang="fr-FR" sz="2400" i="1">
                                <a:latin typeface="Cambria Math" panose="02040503050406030204" pitchFamily="18" charset="0"/>
                              </a:rPr>
                            </m:ctrlPr>
                          </m:sSubPr>
                          <m:e>
                            <m:r>
                              <a:rPr lang="fr-FR" sz="2400" i="1">
                                <a:latin typeface="Cambria Math" panose="02040503050406030204" pitchFamily="18" charset="0"/>
                              </a:rPr>
                              <m:t>𝑒</m:t>
                            </m:r>
                          </m:e>
                          <m:sub>
                            <m:r>
                              <a:rPr lang="fr-FR" sz="2400" i="1">
                                <a:latin typeface="Cambria Math" panose="02040503050406030204" pitchFamily="18" charset="0"/>
                              </a:rPr>
                              <m:t>1</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𝑒</m:t>
                            </m:r>
                          </m:e>
                          <m:sub>
                            <m:r>
                              <a:rPr lang="fr-FR" sz="2400" i="1">
                                <a:latin typeface="Cambria Math" panose="02040503050406030204" pitchFamily="18" charset="0"/>
                              </a:rPr>
                              <m:t>2</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𝑒</m:t>
                            </m:r>
                          </m:e>
                          <m:sub>
                            <m:r>
                              <a:rPr lang="fr-FR" sz="2400" i="1">
                                <a:latin typeface="Cambria Math" panose="02040503050406030204" pitchFamily="18" charset="0"/>
                              </a:rPr>
                              <m:t>𝑛</m:t>
                            </m:r>
                          </m:sub>
                        </m:sSub>
                      </m:e>
                    </m:d>
                  </m:oMath>
                </a14:m>
                <a:r>
                  <a:rPr lang="fr-FR" sz="2400" dirty="0"/>
                  <a:t> une base de </a:t>
                </a:r>
                <a14:m>
                  <m:oMath xmlns:m="http://schemas.openxmlformats.org/officeDocument/2006/math">
                    <m:r>
                      <a:rPr lang="fr-FR" sz="2400" b="0" i="1" smtClean="0">
                        <a:latin typeface="Cambria Math" panose="02040503050406030204" pitchFamily="18" charset="0"/>
                      </a:rPr>
                      <m:t>𝐸</m:t>
                    </m:r>
                  </m:oMath>
                </a14:m>
                <a:r>
                  <a:rPr lang="fr-FR" sz="2400" dirty="0"/>
                  <a:t> et </a:t>
                </a:r>
                <a14:m>
                  <m:oMath xmlns:m="http://schemas.openxmlformats.org/officeDocument/2006/math">
                    <m:r>
                      <a:rPr lang="fr-FR" sz="2400" i="1">
                        <a:latin typeface="Cambria Math" panose="02040503050406030204" pitchFamily="18" charset="0"/>
                        <a:ea typeface="Cambria Math" panose="02040503050406030204" pitchFamily="18" charset="0"/>
                      </a:rPr>
                      <m:t>ℬ</m:t>
                    </m:r>
                    <m:r>
                      <a:rPr lang="fr-FR" sz="2400" b="0" i="1" smtClean="0">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m:t>
                    </m:r>
                    <m:d>
                      <m:dPr>
                        <m:ctrlPr>
                          <a:rPr lang="fr-FR" sz="2400" i="1">
                            <a:latin typeface="Cambria Math" panose="02040503050406030204" pitchFamily="18" charset="0"/>
                            <a:ea typeface="Cambria Math" panose="02040503050406030204" pitchFamily="18" charset="0"/>
                          </a:rPr>
                        </m:ctrlPr>
                      </m:dPr>
                      <m:e>
                        <m:sSub>
                          <m:sSubPr>
                            <m:ctrlPr>
                              <a:rPr lang="fr-FR" sz="2400" i="1">
                                <a:latin typeface="Cambria Math" panose="02040503050406030204" pitchFamily="18" charset="0"/>
                              </a:rPr>
                            </m:ctrlPr>
                          </m:sSubPr>
                          <m:e>
                            <m:r>
                              <a:rPr lang="fr-FR" sz="2400" b="0" i="1" smtClean="0">
                                <a:latin typeface="Cambria Math" panose="02040503050406030204" pitchFamily="18" charset="0"/>
                              </a:rPr>
                              <m:t>𝑒</m:t>
                            </m:r>
                            <m:r>
                              <a:rPr lang="fr-FR" sz="2400" b="0" i="1" smtClean="0">
                                <a:latin typeface="Cambria Math" panose="02040503050406030204" pitchFamily="18" charset="0"/>
                              </a:rPr>
                              <m:t>′</m:t>
                            </m:r>
                          </m:e>
                          <m:sub>
                            <m:r>
                              <a:rPr lang="fr-FR" sz="2400" i="1">
                                <a:latin typeface="Cambria Math" panose="02040503050406030204" pitchFamily="18" charset="0"/>
                              </a:rPr>
                              <m:t>1</m:t>
                            </m:r>
                          </m:sub>
                        </m:sSub>
                        <m:r>
                          <a:rPr lang="fr-FR" sz="2400" i="1">
                            <a:latin typeface="Cambria Math" panose="02040503050406030204" pitchFamily="18" charset="0"/>
                          </a:rPr>
                          <m:t>,</m:t>
                        </m:r>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𝑒</m:t>
                            </m:r>
                            <m:r>
                              <a:rPr lang="fr-FR" sz="2400" b="0" i="1" smtClean="0">
                                <a:latin typeface="Cambria Math" panose="02040503050406030204" pitchFamily="18" charset="0"/>
                              </a:rPr>
                              <m:t>′</m:t>
                            </m:r>
                          </m:e>
                          <m:sub>
                            <m:r>
                              <a:rPr lang="fr-FR" sz="2400" i="1">
                                <a:latin typeface="Cambria Math" panose="02040503050406030204" pitchFamily="18" charset="0"/>
                              </a:rPr>
                              <m:t>2</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b="0" i="1" smtClean="0">
                                <a:latin typeface="Cambria Math" panose="02040503050406030204" pitchFamily="18" charset="0"/>
                              </a:rPr>
                              <m:t>𝑒</m:t>
                            </m:r>
                            <m:r>
                              <a:rPr lang="fr-FR" sz="2400" b="0" i="1" smtClean="0">
                                <a:latin typeface="Cambria Math" panose="02040503050406030204" pitchFamily="18" charset="0"/>
                              </a:rPr>
                              <m:t>′</m:t>
                            </m:r>
                          </m:e>
                          <m:sub>
                            <m:r>
                              <a:rPr lang="fr-FR" sz="2400" b="0" i="1" smtClean="0">
                                <a:latin typeface="Cambria Math" panose="02040503050406030204" pitchFamily="18" charset="0"/>
                              </a:rPr>
                              <m:t>𝑝</m:t>
                            </m:r>
                          </m:sub>
                        </m:sSub>
                      </m:e>
                    </m:d>
                  </m:oMath>
                </a14:m>
                <a:r>
                  <a:rPr lang="fr-FR" sz="2400" dirty="0"/>
                  <a:t> une base de </a:t>
                </a:r>
                <a14:m>
                  <m:oMath xmlns:m="http://schemas.openxmlformats.org/officeDocument/2006/math">
                    <m:r>
                      <a:rPr lang="fr-FR" sz="2400" b="0" i="1" smtClean="0">
                        <a:latin typeface="Cambria Math" panose="02040503050406030204" pitchFamily="18" charset="0"/>
                      </a:rPr>
                      <m:t>𝐹</m:t>
                    </m:r>
                  </m:oMath>
                </a14:m>
                <a:r>
                  <a:rPr lang="fr-FR" sz="2400" dirty="0"/>
                  <a:t>.</a:t>
                </a:r>
              </a:p>
              <a:p>
                <a:endParaRPr lang="fr-FR" sz="2400" dirty="0"/>
              </a:p>
              <a:p>
                <a:pPr marL="342900" indent="-342900">
                  <a:buFont typeface="Arial" panose="020B0604020202020204" pitchFamily="34" charset="0"/>
                  <a:buChar char="•"/>
                </a:pPr>
                <a:r>
                  <a:rPr lang="fr-FR" sz="2400" dirty="0">
                    <a:ea typeface="Cambria Math" panose="02040503050406030204" pitchFamily="18" charset="0"/>
                  </a:rPr>
                  <a:t>Soit </a:t>
                </a:r>
                <a14:m>
                  <m:oMath xmlns:m="http://schemas.openxmlformats.org/officeDocument/2006/math">
                    <m:r>
                      <a:rPr lang="fr-FR" sz="2400" b="0" i="1" smtClean="0">
                        <a:latin typeface="Cambria Math" panose="02040503050406030204" pitchFamily="18" charset="0"/>
                        <a:ea typeface="Cambria Math" panose="02040503050406030204" pitchFamily="18" charset="0"/>
                      </a:rPr>
                      <m:t>𝑓</m:t>
                    </m:r>
                    <m:r>
                      <a:rPr lang="fr-FR" sz="2400" b="0" i="1" smtClean="0">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ℒ</m:t>
                    </m:r>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𝐸</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𝐹</m:t>
                        </m:r>
                      </m:e>
                    </m:d>
                  </m:oMath>
                </a14:m>
                <a:r>
                  <a:rPr lang="fr-FR" sz="2400" dirty="0"/>
                  <a:t>. On appelle </a:t>
                </a:r>
                <a:r>
                  <a:rPr lang="fr-FR" sz="2400" b="1" dirty="0"/>
                  <a:t>matrice de </a:t>
                </a:r>
                <a14:m>
                  <m:oMath xmlns:m="http://schemas.openxmlformats.org/officeDocument/2006/math">
                    <m:r>
                      <a:rPr lang="fr-FR" sz="2400" b="0" i="1" smtClean="0">
                        <a:latin typeface="Cambria Math" panose="02040503050406030204" pitchFamily="18" charset="0"/>
                      </a:rPr>
                      <m:t>𝑓</m:t>
                    </m:r>
                  </m:oMath>
                </a14:m>
                <a:r>
                  <a:rPr lang="fr-FR" sz="2400" dirty="0"/>
                  <a:t> </a:t>
                </a:r>
                <a:r>
                  <a:rPr lang="fr-FR" sz="2400" b="1" dirty="0"/>
                  <a:t>relativement aux bases </a:t>
                </a:r>
                <a14:m>
                  <m:oMath xmlns:m="http://schemas.openxmlformats.org/officeDocument/2006/math">
                    <m:r>
                      <a:rPr lang="fr-FR" sz="2400" i="1">
                        <a:latin typeface="Cambria Math" panose="02040503050406030204" pitchFamily="18" charset="0"/>
                        <a:ea typeface="Cambria Math" panose="02040503050406030204" pitchFamily="18" charset="0"/>
                      </a:rPr>
                      <m:t>ℬ</m:t>
                    </m:r>
                  </m:oMath>
                </a14:m>
                <a:r>
                  <a:rPr lang="fr-FR" sz="2400" dirty="0"/>
                  <a:t> et </a:t>
                </a:r>
                <a14:m>
                  <m:oMath xmlns:m="http://schemas.openxmlformats.org/officeDocument/2006/math">
                    <m:r>
                      <a:rPr lang="fr-FR" sz="2400" i="1">
                        <a:latin typeface="Cambria Math" panose="02040503050406030204" pitchFamily="18" charset="0"/>
                        <a:ea typeface="Cambria Math" panose="02040503050406030204" pitchFamily="18" charset="0"/>
                      </a:rPr>
                      <m:t>ℬ</m:t>
                    </m:r>
                    <m:r>
                      <a:rPr lang="fr-FR" sz="2400" b="0" i="1" smtClean="0">
                        <a:latin typeface="Cambria Math" panose="02040503050406030204" pitchFamily="18" charset="0"/>
                        <a:ea typeface="Cambria Math" panose="02040503050406030204" pitchFamily="18" charset="0"/>
                      </a:rPr>
                      <m:t>′</m:t>
                    </m:r>
                  </m:oMath>
                </a14:m>
                <a:r>
                  <a:rPr lang="fr-FR" sz="2400" dirty="0"/>
                  <a:t> la matrice de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rPr>
                          <m:t>𝑝</m:t>
                        </m:r>
                        <m:r>
                          <a:rPr lang="fr-FR" sz="2400" i="1">
                            <a:latin typeface="Cambria Math" panose="02040503050406030204" pitchFamily="18" charset="0"/>
                          </a:rPr>
                          <m:t>,</m:t>
                        </m:r>
                        <m:r>
                          <a:rPr lang="fr-FR" sz="2400" i="1">
                            <a:latin typeface="Cambria Math" panose="02040503050406030204" pitchFamily="18" charset="0"/>
                          </a:rPr>
                          <m:t>𝑛</m:t>
                        </m:r>
                      </m:sub>
                    </m:sSub>
                    <m:d>
                      <m:dPr>
                        <m:ctrlPr>
                          <a:rPr lang="fr-FR" sz="2400" i="1">
                            <a:latin typeface="Cambria Math" panose="02040503050406030204" pitchFamily="18" charset="0"/>
                          </a:rPr>
                        </m:ctrlPr>
                      </m:dPr>
                      <m:e>
                        <m:r>
                          <a:rPr lang="fr-FR" sz="2400" i="1">
                            <a:latin typeface="Cambria Math" panose="02040503050406030204" pitchFamily="18" charset="0"/>
                          </a:rPr>
                          <m:t>ℝ</m:t>
                        </m:r>
                      </m:e>
                    </m:d>
                  </m:oMath>
                </a14:m>
                <a:r>
                  <a:rPr lang="fr-FR" sz="2400" dirty="0"/>
                  <a:t> dont pour </a:t>
                </a:r>
                <a14:m>
                  <m:oMath xmlns:m="http://schemas.openxmlformats.org/officeDocument/2006/math">
                    <m:r>
                      <a:rPr lang="fr-FR" sz="2400" i="1">
                        <a:latin typeface="Cambria Math" panose="02040503050406030204" pitchFamily="18" charset="0"/>
                      </a:rPr>
                      <m:t>1≤</m:t>
                    </m:r>
                    <m:r>
                      <a:rPr lang="fr-FR" sz="2400" i="1">
                        <a:latin typeface="Cambria Math" panose="02040503050406030204" pitchFamily="18" charset="0"/>
                      </a:rPr>
                      <m:t>𝑗</m:t>
                    </m:r>
                    <m:r>
                      <a:rPr lang="fr-FR" sz="2400" i="1">
                        <a:latin typeface="Cambria Math" panose="02040503050406030204" pitchFamily="18" charset="0"/>
                      </a:rPr>
                      <m:t>≤</m:t>
                    </m:r>
                    <m:r>
                      <a:rPr lang="fr-FR" sz="2400" i="1">
                        <a:latin typeface="Cambria Math" panose="02040503050406030204" pitchFamily="18" charset="0"/>
                      </a:rPr>
                      <m:t>𝑛</m:t>
                    </m:r>
                  </m:oMath>
                </a14:m>
                <a:r>
                  <a:rPr lang="fr-FR" sz="2400" dirty="0"/>
                  <a:t> la </a:t>
                </a:r>
                <a14:m>
                  <m:oMath xmlns:m="http://schemas.openxmlformats.org/officeDocument/2006/math">
                    <m:r>
                      <a:rPr lang="fr-FR" sz="2400" i="1" dirty="0" smtClean="0">
                        <a:latin typeface="Cambria Math" panose="02040503050406030204" pitchFamily="18" charset="0"/>
                      </a:rPr>
                      <m:t>𝑗</m:t>
                    </m:r>
                  </m:oMath>
                </a14:m>
                <a:r>
                  <a:rPr lang="fr-FR" sz="2400" dirty="0"/>
                  <a:t>-ème colonne est égale au vecteur des coordonnées de </a:t>
                </a:r>
                <a14:m>
                  <m:oMath xmlns:m="http://schemas.openxmlformats.org/officeDocument/2006/math">
                    <m:r>
                      <a:rPr lang="fr-FR" sz="2400" b="0" i="1" smtClean="0">
                        <a:latin typeface="Cambria Math" panose="02040503050406030204" pitchFamily="18" charset="0"/>
                      </a:rPr>
                      <m:t>𝑓</m:t>
                    </m:r>
                    <m:d>
                      <m:dPr>
                        <m:ctrlPr>
                          <a:rPr lang="fr-FR" sz="2400" b="0" i="1" smtClean="0">
                            <a:latin typeface="Cambria Math" panose="02040503050406030204" pitchFamily="18" charset="0"/>
                          </a:rPr>
                        </m:ctrlPr>
                      </m:dPr>
                      <m:e>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𝑒</m:t>
                            </m:r>
                          </m:e>
                          <m:sub>
                            <m:r>
                              <a:rPr lang="fr-FR" sz="2400" b="0" i="1" smtClean="0">
                                <a:latin typeface="Cambria Math" panose="02040503050406030204" pitchFamily="18" charset="0"/>
                              </a:rPr>
                              <m:t>𝑗</m:t>
                            </m:r>
                          </m:sub>
                        </m:sSub>
                      </m:e>
                    </m:d>
                  </m:oMath>
                </a14:m>
                <a:r>
                  <a:rPr lang="fr-FR" sz="2400" dirty="0"/>
                  <a:t> dans la base </a:t>
                </a:r>
                <a14:m>
                  <m:oMath xmlns:m="http://schemas.openxmlformats.org/officeDocument/2006/math">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la note </a:t>
                </a:r>
                <a14:m>
                  <m:oMath xmlns:m="http://schemas.openxmlformats.org/officeDocument/2006/math">
                    <m:sSub>
                      <m:sSubPr>
                        <m:ctrlPr>
                          <a:rPr lang="fr-FR" sz="2400" i="1">
                            <a:latin typeface="Cambria Math" panose="02040503050406030204" pitchFamily="18" charset="0"/>
                          </a:rPr>
                        </m:ctrlPr>
                      </m:sSubPr>
                      <m:e>
                        <m:r>
                          <a:rPr lang="fr-FR" sz="2400" b="0" i="1" smtClean="0">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634750" cy="4294637"/>
              </a:xfrm>
              <a:prstGeom prst="rect">
                <a:avLst/>
              </a:prstGeom>
              <a:blipFill>
                <a:blip r:embed="rId2"/>
                <a:stretch>
                  <a:fillRect l="-835" t="-1180" r="-119" b="-2360"/>
                </a:stretch>
              </a:blipFill>
            </p:spPr>
            <p:txBody>
              <a:bodyPr/>
              <a:lstStyle/>
              <a:p>
                <a:r>
                  <a:rPr lang="fr-FR">
                    <a:noFill/>
                  </a:rPr>
                  <a:t> </a:t>
                </a:r>
              </a:p>
            </p:txBody>
          </p:sp>
        </mc:Fallback>
      </mc:AlternateContent>
    </p:spTree>
    <p:extLst>
      <p:ext uri="{BB962C8B-B14F-4D97-AF65-F5344CB8AC3E}">
        <p14:creationId xmlns:p14="http://schemas.microsoft.com/office/powerpoint/2010/main" val="3812561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Représentation matricielle.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431085"/>
              </a:xfrm>
              <a:prstGeom prst="rect">
                <a:avLst/>
              </a:prstGeom>
              <a:noFill/>
            </p:spPr>
            <p:txBody>
              <a:bodyPr wrap="square" rtlCol="0">
                <a:spAutoFit/>
              </a:bodyPr>
              <a:lstStyle/>
              <a:p>
                <a:r>
                  <a:rPr lang="fr-FR" sz="2400" b="1" dirty="0"/>
                  <a:t>Matrice associée à une application linéaire : visualisation</a:t>
                </a:r>
              </a:p>
              <a:p>
                <a:endParaRPr lang="fr-FR" sz="2400" dirty="0"/>
              </a:p>
              <a:p>
                <a:endParaRPr lang="fr-FR" sz="2400" dirty="0"/>
              </a:p>
              <a:p>
                <a:endParaRPr lang="fr-FR" sz="2400" dirty="0"/>
              </a:p>
              <a:p>
                <a:endParaRPr lang="fr-FR" sz="2400" dirty="0"/>
              </a:p>
              <a:p>
                <a:endParaRPr lang="fr-FR" sz="2400" dirty="0"/>
              </a:p>
              <a:p>
                <a:endParaRPr lang="fr-FR" sz="2400" dirty="0"/>
              </a:p>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7"/>
                                    <m:mcJc m:val="center"/>
                                  </m:mcPr>
                                </m:mc>
                              </m:mcs>
                              <m:ctrlPr>
                                <a:rPr lang="fr-FR" sz="2400" i="1">
                                  <a:latin typeface="Cambria Math" panose="02040503050406030204" pitchFamily="18" charset="0"/>
                                </a:rPr>
                              </m:ctrlPr>
                            </m:mPr>
                            <m:mr>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i="1">
                                        <a:latin typeface="Cambria Math" panose="02040503050406030204" pitchFamily="18" charset="0"/>
                                      </a:rPr>
                                      <m:t>1,1</m:t>
                                    </m:r>
                                  </m:sub>
                                </m:sSub>
                              </m:e>
                              <m:e>
                                <m:r>
                                  <a:rPr lang="fr-FR" sz="2400" i="1">
                                    <a:latin typeface="Cambria Math" panose="02040503050406030204" pitchFamily="18" charset="0"/>
                                  </a:rPr>
                                  <m:t>.</m:t>
                                </m:r>
                              </m:e>
                              <m:e>
                                <m:r>
                                  <a:rPr lang="fr-FR" sz="2400" i="1">
                                    <a:latin typeface="Cambria Math" panose="02040503050406030204" pitchFamily="18" charset="0"/>
                                  </a:rPr>
                                  <m:t>.</m:t>
                                </m:r>
                              </m:e>
                              <m:e>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𝑎</m:t>
                                    </m:r>
                                  </m:e>
                                  <m:sub>
                                    <m:r>
                                      <a:rPr lang="fr-FR" sz="2400" b="0" i="1" smtClean="0">
                                        <a:latin typeface="Cambria Math" panose="02040503050406030204" pitchFamily="18" charset="0"/>
                                      </a:rPr>
                                      <m:t>1,</m:t>
                                    </m:r>
                                    <m:r>
                                      <a:rPr lang="fr-FR" sz="2400" b="0" i="1" smtClean="0">
                                        <a:latin typeface="Cambria Math" panose="02040503050406030204" pitchFamily="18" charset="0"/>
                                      </a:rPr>
                                      <m:t>𝑗</m:t>
                                    </m:r>
                                  </m:sub>
                                </m:sSub>
                              </m:e>
                              <m:e>
                                <m:r>
                                  <a:rPr lang="fr-FR" sz="2400" i="1">
                                    <a:latin typeface="Cambria Math" panose="02040503050406030204" pitchFamily="18" charset="0"/>
                                  </a:rPr>
                                  <m:t>.</m:t>
                                </m:r>
                              </m:e>
                              <m:e>
                                <m:r>
                                  <a:rPr lang="fr-FR" sz="2400" i="1">
                                    <a:latin typeface="Cambria Math" panose="02040503050406030204" pitchFamily="18" charset="0"/>
                                  </a:rPr>
                                  <m:t>.</m:t>
                                </m:r>
                              </m:e>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i="1">
                                        <a:latin typeface="Cambria Math" panose="02040503050406030204" pitchFamily="18" charset="0"/>
                                      </a:rPr>
                                      <m:t>1,</m:t>
                                    </m:r>
                                    <m:r>
                                      <a:rPr lang="fr-FR" sz="2400" b="0" i="1" smtClean="0">
                                        <a:latin typeface="Cambria Math" panose="02040503050406030204" pitchFamily="18" charset="0"/>
                                      </a:rPr>
                                      <m:t>𝑛</m:t>
                                    </m:r>
                                  </m:sub>
                                </m:sSub>
                              </m:e>
                            </m:mr>
                            <m:mr>
                              <m:e>
                                <m:r>
                                  <a:rPr lang="fr-FR" sz="2400" i="1">
                                    <a:latin typeface="Cambria Math" panose="02040503050406030204" pitchFamily="18" charset="0"/>
                                  </a:rPr>
                                  <m:t>.</m:t>
                                </m:r>
                              </m:e>
                              <m:e>
                                <m:r>
                                  <a:rPr lang="fr-FR" sz="2400" i="1">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m:t>
                                </m:r>
                              </m:e>
                            </m:mr>
                            <m:mr>
                              <m:e>
                                <m:r>
                                  <a:rPr lang="fr-FR" sz="2400" i="1">
                                    <a:latin typeface="Cambria Math" panose="02040503050406030204" pitchFamily="18" charset="0"/>
                                  </a:rPr>
                                  <m:t>.</m:t>
                                </m:r>
                              </m:e>
                              <m:e>
                                <m:r>
                                  <a:rPr lang="fr-FR" sz="2400" i="1">
                                    <a:latin typeface="Cambria Math" panose="02040503050406030204" pitchFamily="18" charset="0"/>
                                  </a:rPr>
                                  <m:t> </m:t>
                                </m:r>
                              </m:e>
                              <m:e>
                                <m:r>
                                  <a:rPr lang="fr-FR" sz="2400" i="1">
                                    <a:latin typeface="Cambria Math" panose="02040503050406030204" pitchFamily="18" charset="0"/>
                                  </a:rPr>
                                  <m:t> </m:t>
                                </m:r>
                              </m:e>
                              <m:e>
                                <m:r>
                                  <a:rPr lang="fr-FR" sz="2400" b="0" i="1" smtClean="0">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m:t>
                                </m:r>
                              </m:e>
                            </m:mr>
                            <m:mr>
                              <m:e>
                                <m:r>
                                  <a:rPr lang="fr-FR" sz="2400" i="1">
                                    <a:latin typeface="Cambria Math" panose="02040503050406030204" pitchFamily="18" charset="0"/>
                                  </a:rPr>
                                  <m:t>.</m:t>
                                </m:r>
                              </m:e>
                              <m:e>
                                <m:r>
                                  <a:rPr lang="fr-FR" sz="2400" i="1">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m:t>
                                </m:r>
                              </m:e>
                            </m:mr>
                            <m:mr>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b="0" i="1" smtClean="0">
                                        <a:latin typeface="Cambria Math" panose="02040503050406030204" pitchFamily="18" charset="0"/>
                                      </a:rPr>
                                      <m:t>𝑝</m:t>
                                    </m:r>
                                    <m:r>
                                      <a:rPr lang="fr-FR" sz="2400" i="1">
                                        <a:latin typeface="Cambria Math" panose="02040503050406030204" pitchFamily="18" charset="0"/>
                                      </a:rPr>
                                      <m:t>,1</m:t>
                                    </m:r>
                                  </m:sub>
                                </m:sSub>
                              </m:e>
                              <m:e>
                                <m:r>
                                  <a:rPr lang="fr-FR" sz="2400" i="1">
                                    <a:latin typeface="Cambria Math" panose="02040503050406030204" pitchFamily="18" charset="0"/>
                                  </a:rPr>
                                  <m:t>.</m:t>
                                </m:r>
                              </m:e>
                              <m:e>
                                <m:r>
                                  <a:rPr lang="fr-FR" sz="2400" i="1">
                                    <a:latin typeface="Cambria Math" panose="02040503050406030204" pitchFamily="18" charset="0"/>
                                  </a:rPr>
                                  <m:t>.</m:t>
                                </m:r>
                              </m:e>
                              <m:e>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𝑎</m:t>
                                    </m:r>
                                  </m:e>
                                  <m:sub>
                                    <m:r>
                                      <a:rPr lang="fr-FR" sz="2400" b="0" i="1" smtClean="0">
                                        <a:latin typeface="Cambria Math" panose="02040503050406030204" pitchFamily="18" charset="0"/>
                                      </a:rPr>
                                      <m:t>𝑝</m:t>
                                    </m:r>
                                    <m:r>
                                      <a:rPr lang="fr-FR" sz="2400" b="0" i="1" smtClean="0">
                                        <a:latin typeface="Cambria Math" panose="02040503050406030204" pitchFamily="18" charset="0"/>
                                      </a:rPr>
                                      <m:t>,</m:t>
                                    </m:r>
                                    <m:r>
                                      <a:rPr lang="fr-FR" sz="2400" b="0" i="1" smtClean="0">
                                        <a:latin typeface="Cambria Math" panose="02040503050406030204" pitchFamily="18" charset="0"/>
                                      </a:rPr>
                                      <m:t>𝑗</m:t>
                                    </m:r>
                                  </m:sub>
                                </m:sSub>
                              </m:e>
                              <m:e>
                                <m:r>
                                  <a:rPr lang="fr-FR" sz="2400" i="1">
                                    <a:latin typeface="Cambria Math" panose="02040503050406030204" pitchFamily="18" charset="0"/>
                                  </a:rPr>
                                  <m:t>.</m:t>
                                </m:r>
                              </m:e>
                              <m:e>
                                <m:r>
                                  <a:rPr lang="fr-FR" sz="2400" i="1">
                                    <a:latin typeface="Cambria Math" panose="02040503050406030204" pitchFamily="18" charset="0"/>
                                  </a:rPr>
                                  <m:t>.</m:t>
                                </m:r>
                              </m:e>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b="0" i="1" smtClean="0">
                                        <a:latin typeface="Cambria Math" panose="02040503050406030204" pitchFamily="18" charset="0"/>
                                      </a:rPr>
                                      <m:t>𝑝</m:t>
                                    </m:r>
                                    <m:r>
                                      <a:rPr lang="fr-FR" sz="2400" i="1">
                                        <a:latin typeface="Cambria Math" panose="02040503050406030204" pitchFamily="18" charset="0"/>
                                      </a:rPr>
                                      <m:t>,</m:t>
                                    </m:r>
                                    <m:r>
                                      <a:rPr lang="fr-FR" sz="2400" b="0" i="1" smtClean="0">
                                        <a:latin typeface="Cambria Math" panose="02040503050406030204" pitchFamily="18" charset="0"/>
                                      </a:rPr>
                                      <m:t>𝑛</m:t>
                                    </m:r>
                                  </m:sub>
                                </m:sSub>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431085"/>
              </a:xfrm>
              <a:prstGeom prst="rect">
                <a:avLst/>
              </a:prstGeom>
              <a:blipFill>
                <a:blip r:embed="rId3"/>
                <a:stretch>
                  <a:fillRect l="-843" t="-1143" b="-57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77E11F6E-F8A1-554F-B1E4-73C9423C857E}"/>
                  </a:ext>
                </a:extLst>
              </p:cNvPr>
              <p:cNvSpPr txBox="1"/>
              <p:nvPr/>
            </p:nvSpPr>
            <p:spPr>
              <a:xfrm>
                <a:off x="3855905" y="2235852"/>
                <a:ext cx="7251363" cy="446917"/>
              </a:xfrm>
              <a:prstGeom prst="rect">
                <a:avLst/>
              </a:prstGeom>
              <a:noFill/>
            </p:spPr>
            <p:txBody>
              <a:bodyPr wrap="square" rtlCol="0">
                <a:spAutoFit/>
              </a:bodyPr>
              <a:lstStyle/>
              <a:p>
                <a14:m>
                  <m:oMath xmlns:m="http://schemas.openxmlformats.org/officeDocument/2006/math">
                    <m:r>
                      <a:rPr lang="fr-FR" sz="2200" b="0" i="1" smtClean="0">
                        <a:latin typeface="Cambria Math" panose="02040503050406030204" pitchFamily="18" charset="0"/>
                      </a:rPr>
                      <m:t>𝑗</m:t>
                    </m:r>
                  </m:oMath>
                </a14:m>
                <a:r>
                  <a:rPr lang="fr-FR" sz="2200" dirty="0"/>
                  <a:t>-ème colonne : coordonnées </a:t>
                </a:r>
                <a:r>
                  <a:rPr lang="fr-FR" sz="2000" dirty="0"/>
                  <a:t>de </a:t>
                </a:r>
                <a14:m>
                  <m:oMath xmlns:m="http://schemas.openxmlformats.org/officeDocument/2006/math">
                    <m:r>
                      <a:rPr lang="fr-FR" sz="2000" i="1">
                        <a:latin typeface="Cambria Math" panose="02040503050406030204" pitchFamily="18" charset="0"/>
                      </a:rPr>
                      <m:t>𝑓</m:t>
                    </m:r>
                    <m:d>
                      <m:dPr>
                        <m:ctrlPr>
                          <a:rPr lang="fr-FR" sz="2000" i="1">
                            <a:latin typeface="Cambria Math" panose="02040503050406030204" pitchFamily="18" charset="0"/>
                          </a:rPr>
                        </m:ctrlPr>
                      </m:dPr>
                      <m:e>
                        <m:sSub>
                          <m:sSubPr>
                            <m:ctrlPr>
                              <a:rPr lang="fr-FR" sz="2000" i="1">
                                <a:latin typeface="Cambria Math" panose="02040503050406030204" pitchFamily="18" charset="0"/>
                              </a:rPr>
                            </m:ctrlPr>
                          </m:sSubPr>
                          <m:e>
                            <m:r>
                              <a:rPr lang="fr-FR" sz="2000" i="1">
                                <a:latin typeface="Cambria Math" panose="02040503050406030204" pitchFamily="18" charset="0"/>
                              </a:rPr>
                              <m:t>𝑒</m:t>
                            </m:r>
                          </m:e>
                          <m:sub>
                            <m:r>
                              <a:rPr lang="fr-FR" sz="2000" i="1">
                                <a:latin typeface="Cambria Math" panose="02040503050406030204" pitchFamily="18" charset="0"/>
                              </a:rPr>
                              <m:t>𝑗</m:t>
                            </m:r>
                          </m:sub>
                        </m:sSub>
                      </m:e>
                    </m:d>
                  </m:oMath>
                </a14:m>
                <a:r>
                  <a:rPr lang="fr-FR" sz="2000" dirty="0"/>
                  <a:t> dans la base </a:t>
                </a:r>
                <a14:m>
                  <m:oMath xmlns:m="http://schemas.openxmlformats.org/officeDocument/2006/math">
                    <m:r>
                      <a:rPr lang="fr-FR" sz="2000" i="1">
                        <a:latin typeface="Cambria Math" panose="02040503050406030204" pitchFamily="18" charset="0"/>
                        <a:ea typeface="Cambria Math" panose="02040503050406030204" pitchFamily="18" charset="0"/>
                      </a:rPr>
                      <m:t>ℬ</m:t>
                    </m:r>
                    <m:r>
                      <a:rPr lang="fr-FR" sz="2000" i="1">
                        <a:latin typeface="Cambria Math" panose="02040503050406030204" pitchFamily="18" charset="0"/>
                        <a:ea typeface="Cambria Math" panose="02040503050406030204" pitchFamily="18" charset="0"/>
                      </a:rPr>
                      <m:t>′</m:t>
                    </m:r>
                  </m:oMath>
                </a14:m>
                <a:r>
                  <a:rPr lang="fr-FR" sz="2200" dirty="0"/>
                  <a:t> </a:t>
                </a:r>
              </a:p>
            </p:txBody>
          </p:sp>
        </mc:Choice>
        <mc:Fallback xmlns="">
          <p:sp>
            <p:nvSpPr>
              <p:cNvPr id="4" name="ZoneTexte 3">
                <a:extLst>
                  <a:ext uri="{FF2B5EF4-FFF2-40B4-BE49-F238E27FC236}">
                    <a16:creationId xmlns:a16="http://schemas.microsoft.com/office/drawing/2014/main" id="{77E11F6E-F8A1-554F-B1E4-73C9423C857E}"/>
                  </a:ext>
                </a:extLst>
              </p:cNvPr>
              <p:cNvSpPr txBox="1">
                <a:spLocks noRot="1" noChangeAspect="1" noMove="1" noResize="1" noEditPoints="1" noAdjustHandles="1" noChangeArrowheads="1" noChangeShapeType="1" noTextEdit="1"/>
              </p:cNvSpPr>
              <p:nvPr/>
            </p:nvSpPr>
            <p:spPr>
              <a:xfrm>
                <a:off x="3855905" y="2235852"/>
                <a:ext cx="7251363" cy="446917"/>
              </a:xfrm>
              <a:prstGeom prst="rect">
                <a:avLst/>
              </a:prstGeom>
              <a:blipFill>
                <a:blip r:embed="rId4"/>
                <a:stretch>
                  <a:fillRect l="-524" t="-11111" b="-22222"/>
                </a:stretch>
              </a:blipFill>
            </p:spPr>
            <p:txBody>
              <a:bodyPr/>
              <a:lstStyle/>
              <a:p>
                <a:r>
                  <a:rPr lang="fr-FR">
                    <a:noFill/>
                  </a:rPr>
                  <a:t> </a:t>
                </a:r>
              </a:p>
            </p:txBody>
          </p:sp>
        </mc:Fallback>
      </mc:AlternateContent>
      <p:cxnSp>
        <p:nvCxnSpPr>
          <p:cNvPr id="5" name="Connecteur droit 4">
            <a:extLst>
              <a:ext uri="{FF2B5EF4-FFF2-40B4-BE49-F238E27FC236}">
                <a16:creationId xmlns:a16="http://schemas.microsoft.com/office/drawing/2014/main" id="{7D83E41D-20B3-BF48-BAAE-9F4EC8828F7E}"/>
              </a:ext>
            </a:extLst>
          </p:cNvPr>
          <p:cNvCxnSpPr>
            <a:cxnSpLocks/>
          </p:cNvCxnSpPr>
          <p:nvPr/>
        </p:nvCxnSpPr>
        <p:spPr>
          <a:xfrm>
            <a:off x="6775373" y="2871958"/>
            <a:ext cx="1" cy="889612"/>
          </a:xfrm>
          <a:prstGeom prst="line">
            <a:avLst/>
          </a:prstGeom>
          <a:ln w="19050">
            <a:solidFill>
              <a:schemeClr val="tx1"/>
            </a:solidFill>
            <a:prstDash val="sysDash"/>
            <a:headEnd w="med"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439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Représentation matricielle.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2677656"/>
              </a:xfrm>
              <a:prstGeom prst="rect">
                <a:avLst/>
              </a:prstGeom>
              <a:noFill/>
            </p:spPr>
            <p:txBody>
              <a:bodyPr wrap="square" rtlCol="0">
                <a:spAutoFit/>
              </a:bodyPr>
              <a:lstStyle/>
              <a:p>
                <a:r>
                  <a:rPr lang="fr-FR" sz="2400" b="1" dirty="0"/>
                  <a:t>Matrice associée à une application linéaire : remarque</a:t>
                </a:r>
              </a:p>
              <a:p>
                <a:endParaRPr lang="fr-FR" sz="2400" dirty="0"/>
              </a:p>
              <a:p>
                <a:pPr marL="342900" indent="-342900">
                  <a:buFont typeface="Arial" panose="020B0604020202020204" pitchFamily="34" charset="0"/>
                  <a:buChar char="•"/>
                </a:pPr>
                <a:r>
                  <a:rPr lang="fr-FR" sz="2400" dirty="0"/>
                  <a:t>Dans le cas d’un endomorphisme </a:t>
                </a:r>
                <a14:m>
                  <m:oMath xmlns:m="http://schemas.openxmlformats.org/officeDocument/2006/math">
                    <m:r>
                      <a:rPr lang="fr-FR" sz="2400" b="0" i="1" smtClean="0">
                        <a:latin typeface="Cambria Math" panose="02040503050406030204" pitchFamily="18" charset="0"/>
                      </a:rPr>
                      <m:t>𝑓</m:t>
                    </m:r>
                  </m:oMath>
                </a14:m>
                <a:r>
                  <a:rPr lang="fr-FR" sz="2400" dirty="0"/>
                  <a:t> d’un espace vectoriel </a:t>
                </a:r>
                <a14:m>
                  <m:oMath xmlns:m="http://schemas.openxmlformats.org/officeDocument/2006/math">
                    <m:r>
                      <a:rPr lang="fr-FR" sz="2400" b="0" i="1" smtClean="0">
                        <a:latin typeface="Cambria Math" panose="02040503050406030204" pitchFamily="18" charset="0"/>
                      </a:rPr>
                      <m:t>𝐸</m:t>
                    </m:r>
                  </m:oMath>
                </a14:m>
                <a:r>
                  <a:rPr lang="fr-FR" sz="2400" dirty="0"/>
                  <a:t>, on utilise en général qu’une seule base </a:t>
                </a:r>
                <a14:m>
                  <m:oMath xmlns:m="http://schemas.openxmlformats.org/officeDocument/2006/math">
                    <m:r>
                      <a:rPr lang="fr-FR" sz="2400" b="0" i="1" smtClean="0">
                        <a:latin typeface="Cambria Math" panose="02040503050406030204" pitchFamily="18" charset="0"/>
                      </a:rPr>
                      <m:t>ℬ</m:t>
                    </m:r>
                  </m:oMath>
                </a14:m>
                <a:r>
                  <a:rPr lang="fr-FR" sz="2400" dirty="0"/>
                  <a:t> pour exprimer la matrice de </a:t>
                </a:r>
                <a14:m>
                  <m:oMath xmlns:m="http://schemas.openxmlformats.org/officeDocument/2006/math">
                    <m:r>
                      <a:rPr lang="fr-FR" sz="2400" b="0" i="1" smtClean="0">
                        <a:latin typeface="Cambria Math" panose="02040503050406030204" pitchFamily="18" charset="0"/>
                      </a:rPr>
                      <m:t>𝑓</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Pour alléger l’écriture on note alors </a:t>
                </a:r>
                <a14:m>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oMath>
                </a14:m>
                <a:r>
                  <a:rPr lang="fr-FR" sz="2400" dirty="0"/>
                  <a:t> au lieu de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2677656"/>
              </a:xfrm>
              <a:prstGeom prst="rect">
                <a:avLst/>
              </a:prstGeom>
              <a:blipFill>
                <a:blip r:embed="rId2"/>
                <a:stretch>
                  <a:fillRect l="-927" t="-1822" r="-1043" b="-4556"/>
                </a:stretch>
              </a:blipFill>
            </p:spPr>
            <p:txBody>
              <a:bodyPr/>
              <a:lstStyle/>
              <a:p>
                <a:r>
                  <a:rPr lang="fr-FR">
                    <a:noFill/>
                  </a:rPr>
                  <a:t> </a:t>
                </a:r>
              </a:p>
            </p:txBody>
          </p:sp>
        </mc:Fallback>
      </mc:AlternateContent>
      <p:pic>
        <p:nvPicPr>
          <p:cNvPr id="5" name="Graphique 4" descr="Pique avec un remplissage uni">
            <a:extLst>
              <a:ext uri="{FF2B5EF4-FFF2-40B4-BE49-F238E27FC236}">
                <a16:creationId xmlns:a16="http://schemas.microsoft.com/office/drawing/2014/main" id="{C5CBCADE-4AF3-4B8E-A7A4-6C9581D1A6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2688693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Représentation matricielle.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345420"/>
              </a:xfrm>
              <a:prstGeom prst="rect">
                <a:avLst/>
              </a:prstGeom>
              <a:noFill/>
            </p:spPr>
            <p:txBody>
              <a:bodyPr wrap="square" rtlCol="0">
                <a:spAutoFit/>
              </a:bodyPr>
              <a:lstStyle/>
              <a:p>
                <a:r>
                  <a:rPr lang="fr-FR" sz="2400" b="1" dirty="0"/>
                  <a:t>Matrice associée à une application linéaire : exemple</a:t>
                </a:r>
              </a:p>
              <a:p>
                <a:endParaRPr lang="fr-FR" sz="2400" dirty="0"/>
              </a:p>
              <a:p>
                <a:pPr marL="342900" indent="-342900">
                  <a:buFont typeface="Arial" panose="020B0604020202020204" pitchFamily="34" charset="0"/>
                  <a:buChar char="•"/>
                </a:pPr>
                <a:r>
                  <a:rPr lang="fr-FR" sz="2400" dirty="0"/>
                  <a:t>Reprenons l’application linéaire </a:t>
                </a:r>
                <a14:m>
                  <m:oMath xmlns:m="http://schemas.openxmlformats.org/officeDocument/2006/math">
                    <m:r>
                      <a:rPr lang="fr-FR" sz="2400" b="0" i="1" smtClean="0">
                        <a:latin typeface="Cambria Math" panose="02040503050406030204" pitchFamily="18" charset="0"/>
                      </a:rPr>
                      <m:t>𝑓</m:t>
                    </m:r>
                  </m:oMath>
                </a14:m>
                <a:r>
                  <a:rPr lang="fr-FR" sz="2400" dirty="0"/>
                  <a:t> de </a:t>
                </a:r>
                <a14:m>
                  <m:oMath xmlns:m="http://schemas.openxmlformats.org/officeDocument/2006/math">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i="1">
                            <a:latin typeface="Cambria Math" panose="02040503050406030204" pitchFamily="18" charset="0"/>
                          </a:rPr>
                          <m:t>3</m:t>
                        </m:r>
                      </m:sup>
                    </m:sSup>
                  </m:oMath>
                </a14:m>
                <a:r>
                  <a:rPr lang="fr-FR" sz="2400" dirty="0"/>
                  <a:t> dans </a:t>
                </a:r>
                <a14:m>
                  <m:oMath xmlns:m="http://schemas.openxmlformats.org/officeDocument/2006/math">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i="1">
                            <a:latin typeface="Cambria Math" panose="02040503050406030204" pitchFamily="18" charset="0"/>
                          </a:rPr>
                          <m:t>2</m:t>
                        </m:r>
                      </m:sup>
                    </m:sSup>
                  </m:oMath>
                </a14:m>
                <a:r>
                  <a:rPr lang="fr-FR" sz="2400" dirty="0"/>
                  <a:t> définie par</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𝑥</m:t>
                                </m:r>
                              </m:e>
                            </m:mr>
                            <m:mr>
                              <m:e>
                                <m:r>
                                  <a:rPr lang="fr-FR" sz="2400" i="1">
                                    <a:latin typeface="Cambria Math" panose="02040503050406030204" pitchFamily="18" charset="0"/>
                                  </a:rPr>
                                  <m:t>𝑦</m:t>
                                </m:r>
                              </m:e>
                            </m:mr>
                            <m:mr>
                              <m:e>
                                <m:r>
                                  <a:rPr lang="fr-FR" sz="2400" i="1">
                                    <a:latin typeface="Cambria Math" panose="02040503050406030204" pitchFamily="18" charset="0"/>
                                  </a:rPr>
                                  <m:t>𝑧</m:t>
                                </m:r>
                              </m:e>
                            </m:mr>
                          </m:m>
                        </m:e>
                      </m:d>
                      <m:r>
                        <a:rPr lang="fr-FR" sz="2400" i="1">
                          <a:latin typeface="Cambria Math" panose="02040503050406030204" pitchFamily="18" charset="0"/>
                          <a:ea typeface="Cambria Math" panose="02040503050406030204" pitchFamily="18" charset="0"/>
                        </a:rPr>
                        <m:t>⟼</m:t>
                      </m:r>
                      <m:d>
                        <m:dPr>
                          <m:ctrlPr>
                            <a:rPr lang="fr-FR" sz="2400" i="1">
                              <a:latin typeface="Cambria Math" panose="02040503050406030204" pitchFamily="18" charset="0"/>
                              <a:ea typeface="Cambria Math" panose="02040503050406030204" pitchFamily="18" charset="0"/>
                            </a:rPr>
                          </m:ctrlPr>
                        </m:dPr>
                        <m:e>
                          <m:m>
                            <m:mPr>
                              <m:mcs>
                                <m:mc>
                                  <m:mcPr>
                                    <m:count m:val="1"/>
                                    <m:mcJc m:val="center"/>
                                  </m:mcPr>
                                </m:mc>
                              </m:mcs>
                              <m:ctrlPr>
                                <a:rPr lang="fr-FR" sz="2400" i="1">
                                  <a:latin typeface="Cambria Math" panose="02040503050406030204" pitchFamily="18" charset="0"/>
                                  <a:ea typeface="Cambria Math" panose="02040503050406030204" pitchFamily="18" charset="0"/>
                                </a:rPr>
                              </m:ctrlPr>
                            </m:mPr>
                            <m:mr>
                              <m:e>
                                <m:r>
                                  <m:rPr>
                                    <m:brk m:alnAt="7"/>
                                  </m:rPr>
                                  <a:rPr lang="fr-FR" sz="2400" i="1">
                                    <a:latin typeface="Cambria Math" panose="02040503050406030204" pitchFamily="18" charset="0"/>
                                    <a:ea typeface="Cambria Math" panose="02040503050406030204" pitchFamily="18" charset="0"/>
                                  </a:rPr>
                                  <m:t>𝑦</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𝑥</m:t>
                                </m:r>
                              </m:e>
                            </m:mr>
                            <m:mr>
                              <m:e>
                                <m:r>
                                  <a:rPr lang="fr-FR" sz="2400" i="1">
                                    <a:latin typeface="Cambria Math" panose="02040503050406030204" pitchFamily="18" charset="0"/>
                                    <a:ea typeface="Cambria Math" panose="02040503050406030204" pitchFamily="18" charset="0"/>
                                  </a:rPr>
                                  <m:t>2</m:t>
                                </m:r>
                                <m:r>
                                  <a:rPr lang="fr-FR" sz="2400" i="1">
                                    <a:latin typeface="Cambria Math" panose="02040503050406030204" pitchFamily="18" charset="0"/>
                                    <a:ea typeface="Cambria Math" panose="02040503050406030204" pitchFamily="18" charset="0"/>
                                  </a:rPr>
                                  <m:t>𝑧</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𝑦</m:t>
                                </m:r>
                              </m:e>
                            </m:mr>
                          </m:m>
                        </m:e>
                      </m:d>
                    </m:oMath>
                  </m:oMathPara>
                </a14:m>
                <a:endParaRPr lang="fr-FR" sz="2400" dirty="0"/>
              </a:p>
              <a:p>
                <a:endParaRPr lang="fr-FR" sz="2400" dirty="0"/>
              </a:p>
              <a:p>
                <a:pPr marL="342900" indent="-342900">
                  <a:buFont typeface="Arial" panose="020B0604020202020204" pitchFamily="34" charset="0"/>
                  <a:buChar char="•"/>
                </a:pPr>
                <a:r>
                  <a:rPr lang="fr-FR" sz="2400" dirty="0"/>
                  <a:t>Soit </a:t>
                </a:r>
                <a14:m>
                  <m:oMath xmlns:m="http://schemas.openxmlformats.org/officeDocument/2006/math">
                    <m:r>
                      <a:rPr lang="fr-FR" sz="2400" i="1">
                        <a:latin typeface="Cambria Math" panose="02040503050406030204" pitchFamily="18" charset="0"/>
                        <a:ea typeface="Cambria Math" panose="02040503050406030204" pitchFamily="18" charset="0"/>
                      </a:rPr>
                      <m:t>ℬ</m:t>
                    </m:r>
                  </m:oMath>
                </a14:m>
                <a:r>
                  <a:rPr lang="fr-FR" sz="2400" dirty="0"/>
                  <a:t> la base canonique de </a:t>
                </a:r>
                <a14:m>
                  <m:oMath xmlns:m="http://schemas.openxmlformats.org/officeDocument/2006/math">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i="1">
                            <a:latin typeface="Cambria Math" panose="02040503050406030204" pitchFamily="18" charset="0"/>
                          </a:rPr>
                          <m:t>3</m:t>
                        </m:r>
                      </m:sup>
                    </m:sSup>
                  </m:oMath>
                </a14:m>
                <a:r>
                  <a:rPr lang="fr-FR" sz="2400" dirty="0"/>
                  <a:t> et </a:t>
                </a:r>
                <a14:m>
                  <m:oMath xmlns:m="http://schemas.openxmlformats.org/officeDocument/2006/math">
                    <m:r>
                      <a:rPr lang="fr-FR" sz="2400" i="1">
                        <a:latin typeface="Cambria Math" panose="02040503050406030204" pitchFamily="18" charset="0"/>
                        <a:ea typeface="Cambria Math" panose="02040503050406030204" pitchFamily="18" charset="0"/>
                      </a:rPr>
                      <m:t>ℬ</m:t>
                    </m:r>
                    <m:r>
                      <a:rPr lang="fr-FR" sz="2400" b="0" i="1" smtClean="0">
                        <a:latin typeface="Cambria Math" panose="02040503050406030204" pitchFamily="18" charset="0"/>
                        <a:ea typeface="Cambria Math" panose="02040503050406030204" pitchFamily="18" charset="0"/>
                      </a:rPr>
                      <m:t>′</m:t>
                    </m:r>
                  </m:oMath>
                </a14:m>
                <a:r>
                  <a:rPr lang="fr-FR" sz="2400" dirty="0"/>
                  <a:t> la base canonique de </a:t>
                </a:r>
                <a14:m>
                  <m:oMath xmlns:m="http://schemas.openxmlformats.org/officeDocument/2006/math">
                    <m:sSup>
                      <m:sSupPr>
                        <m:ctrlPr>
                          <a:rPr lang="fr-FR" sz="2400" i="1" smtClean="0">
                            <a:latin typeface="Cambria Math" panose="02040503050406030204" pitchFamily="18" charset="0"/>
                          </a:rPr>
                        </m:ctrlPr>
                      </m:sSupPr>
                      <m:e>
                        <m:r>
                          <a:rPr lang="fr-FR" sz="2400" i="1">
                            <a:latin typeface="Cambria Math" panose="02040503050406030204" pitchFamily="18" charset="0"/>
                          </a:rPr>
                          <m:t>ℝ</m:t>
                        </m:r>
                      </m:e>
                      <m:sup>
                        <m:r>
                          <a:rPr lang="fr-FR" sz="2400" b="0" i="1" smtClean="0">
                            <a:latin typeface="Cambria Math" panose="02040503050406030204" pitchFamily="18" charset="0"/>
                          </a:rPr>
                          <m:t>2</m:t>
                        </m:r>
                      </m:sup>
                    </m:sSup>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a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r>
                      <a:rPr lang="fr-FR" sz="2400" b="0" i="1" smtClean="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𝑀</m:t>
                        </m:r>
                      </m:e>
                      <m:sub>
                        <m:r>
                          <a:rPr lang="fr-FR" sz="2400" b="0" i="1" smtClean="0">
                            <a:latin typeface="Cambria Math" panose="02040503050406030204" pitchFamily="18" charset="0"/>
                          </a:rPr>
                          <m:t>2</m:t>
                        </m:r>
                        <m:r>
                          <a:rPr lang="fr-FR" sz="2400" i="1">
                            <a:latin typeface="Cambria Math" panose="02040503050406030204" pitchFamily="18" charset="0"/>
                          </a:rPr>
                          <m:t>,</m:t>
                        </m:r>
                        <m:r>
                          <a:rPr lang="fr-FR" sz="2400" b="0" i="1" smtClean="0">
                            <a:latin typeface="Cambria Math" panose="02040503050406030204" pitchFamily="18" charset="0"/>
                          </a:rPr>
                          <m:t>3</m:t>
                        </m:r>
                      </m:sub>
                    </m:sSub>
                    <m:d>
                      <m:dPr>
                        <m:ctrlPr>
                          <a:rPr lang="fr-FR" sz="2400" i="1">
                            <a:latin typeface="Cambria Math" panose="02040503050406030204" pitchFamily="18" charset="0"/>
                          </a:rPr>
                        </m:ctrlPr>
                      </m:dPr>
                      <m:e>
                        <m:r>
                          <a:rPr lang="fr-FR" sz="2400" i="1">
                            <a:latin typeface="Cambria Math" panose="02040503050406030204" pitchFamily="18" charset="0"/>
                          </a:rPr>
                          <m:t>ℝ</m:t>
                        </m:r>
                      </m:e>
                    </m:d>
                  </m:oMath>
                </a14:m>
                <a:r>
                  <a:rPr lang="fr-FR" sz="2400" dirty="0"/>
                  <a:t>. Pour la déterminer on calcule l’image de chacun des vecteurs de </a:t>
                </a:r>
                <a14:m>
                  <m:oMath xmlns:m="http://schemas.openxmlformats.org/officeDocument/2006/math">
                    <m:r>
                      <a:rPr lang="fr-FR" sz="2400" i="1">
                        <a:latin typeface="Cambria Math" panose="02040503050406030204" pitchFamily="18" charset="0"/>
                        <a:ea typeface="Cambria Math" panose="02040503050406030204" pitchFamily="18" charset="0"/>
                      </a:rPr>
                      <m:t>ℬ</m:t>
                    </m:r>
                  </m:oMath>
                </a14:m>
                <a:r>
                  <a:rPr lang="fr-FR" sz="2400" dirty="0"/>
                  <a:t> et on les exprime dans </a:t>
                </a:r>
                <a14:m>
                  <m:oMath xmlns:m="http://schemas.openxmlformats.org/officeDocument/2006/math">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345420"/>
              </a:xfrm>
              <a:prstGeom prst="rect">
                <a:avLst/>
              </a:prstGeom>
              <a:blipFill>
                <a:blip r:embed="rId3"/>
                <a:stretch>
                  <a:fillRect l="-843" t="-1163" b="-2035"/>
                </a:stretch>
              </a:blipFill>
            </p:spPr>
            <p:txBody>
              <a:bodyPr/>
              <a:lstStyle/>
              <a:p>
                <a:r>
                  <a:rPr lang="fr-FR">
                    <a:noFill/>
                  </a:rPr>
                  <a:t> </a:t>
                </a:r>
              </a:p>
            </p:txBody>
          </p:sp>
        </mc:Fallback>
      </mc:AlternateContent>
    </p:spTree>
    <p:extLst>
      <p:ext uri="{BB962C8B-B14F-4D97-AF65-F5344CB8AC3E}">
        <p14:creationId xmlns:p14="http://schemas.microsoft.com/office/powerpoint/2010/main" val="2599407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Représentation matricielle.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482509"/>
              </a:xfrm>
              <a:prstGeom prst="rect">
                <a:avLst/>
              </a:prstGeom>
              <a:noFill/>
            </p:spPr>
            <p:txBody>
              <a:bodyPr wrap="square" rtlCol="0">
                <a:spAutoFit/>
              </a:bodyPr>
              <a:lstStyle/>
              <a:p>
                <a:r>
                  <a:rPr lang="fr-FR" sz="2400" b="1" dirty="0"/>
                  <a:t>Matrice associée à une application linéaire : exemple (suite)</a:t>
                </a:r>
              </a:p>
              <a:p>
                <a:endParaRPr lang="fr-FR" sz="2400" dirty="0"/>
              </a:p>
              <a:p>
                <a:pPr marL="342900" indent="-342900">
                  <a:buFont typeface="Arial" panose="020B0604020202020204" pitchFamily="34" charset="0"/>
                  <a:buChar char="•"/>
                </a:pPr>
                <a:r>
                  <a:rPr lang="fr-FR" sz="2400" dirty="0"/>
                  <a:t>On a </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rPr>
                        <m:t>𝑓</m:t>
                      </m:r>
                      <m:d>
                        <m:dPr>
                          <m:ctrlPr>
                            <a:rPr lang="fr-FR" sz="2400" i="1">
                              <a:latin typeface="Cambria Math" panose="02040503050406030204" pitchFamily="18" charset="0"/>
                            </a:rPr>
                          </m:ctrlPr>
                        </m:dPr>
                        <m:e>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m:rPr>
                                        <m:brk m:alnAt="7"/>
                                      </m:rPr>
                                      <a:rPr lang="fr-FR" sz="2400" b="0" i="1" smtClean="0">
                                        <a:latin typeface="Cambria Math" panose="02040503050406030204" pitchFamily="18" charset="0"/>
                                      </a:rPr>
                                      <m:t>1</m:t>
                                    </m:r>
                                  </m:e>
                                </m:mr>
                                <m:mr>
                                  <m:e>
                                    <m:r>
                                      <a:rPr lang="fr-FR" sz="2400" b="0" i="1" smtClean="0">
                                        <a:latin typeface="Cambria Math" panose="02040503050406030204" pitchFamily="18" charset="0"/>
                                      </a:rPr>
                                      <m:t>0</m:t>
                                    </m:r>
                                  </m:e>
                                </m:mr>
                                <m:mr>
                                  <m:e>
                                    <m:r>
                                      <a:rPr lang="fr-FR" sz="2400" b="0" i="1" smtClean="0">
                                        <a:latin typeface="Cambria Math" panose="02040503050406030204" pitchFamily="18" charset="0"/>
                                      </a:rPr>
                                      <m:t>0</m:t>
                                    </m:r>
                                  </m:e>
                                </m:mr>
                              </m:m>
                            </m:e>
                          </m:d>
                        </m:e>
                      </m:d>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1"/>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m:t>
                                </m:r>
                                <m:r>
                                  <a:rPr lang="fr-FR" sz="2400" b="0" i="1" smtClean="0">
                                    <a:latin typeface="Cambria Math" panose="02040503050406030204" pitchFamily="18" charset="0"/>
                                  </a:rPr>
                                  <m:t>1</m:t>
                                </m:r>
                              </m:e>
                            </m:mr>
                            <m:mr>
                              <m:e>
                                <m:r>
                                  <a:rPr lang="fr-FR" sz="2400" b="0" i="1" smtClean="0">
                                    <a:latin typeface="Cambria Math" panose="02040503050406030204" pitchFamily="18" charset="0"/>
                                  </a:rPr>
                                  <m:t>0</m:t>
                                </m:r>
                              </m:e>
                            </m:mr>
                          </m:m>
                        </m:e>
                      </m:d>
                      <m:r>
                        <a:rPr lang="fr-FR" sz="2400" b="0" i="1" smtClean="0">
                          <a:latin typeface="Cambria Math" panose="02040503050406030204" pitchFamily="18" charset="0"/>
                        </a:rPr>
                        <m:t>,  </m:t>
                      </m:r>
                      <m:r>
                        <a:rPr lang="fr-FR" sz="2400" i="1">
                          <a:latin typeface="Cambria Math" panose="02040503050406030204" pitchFamily="18" charset="0"/>
                        </a:rPr>
                        <m:t>𝑓</m:t>
                      </m:r>
                      <m:d>
                        <m:dPr>
                          <m:ctrlPr>
                            <a:rPr lang="fr-FR" sz="2400" i="1">
                              <a:latin typeface="Cambria Math" panose="02040503050406030204" pitchFamily="18" charset="0"/>
                            </a:rPr>
                          </m:ctrlPr>
                        </m:dPr>
                        <m:e>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m:rPr>
                                        <m:brk m:alnAt="7"/>
                                      </m:rPr>
                                      <a:rPr lang="fr-FR" sz="2400" b="0" i="1" smtClean="0">
                                        <a:latin typeface="Cambria Math" panose="02040503050406030204" pitchFamily="18" charset="0"/>
                                      </a:rPr>
                                      <m:t>0</m:t>
                                    </m:r>
                                  </m:e>
                                </m:mr>
                                <m:mr>
                                  <m:e>
                                    <m:r>
                                      <a:rPr lang="fr-FR" sz="2400" b="0" i="1" smtClean="0">
                                        <a:latin typeface="Cambria Math" panose="02040503050406030204" pitchFamily="18" charset="0"/>
                                      </a:rPr>
                                      <m:t>1</m:t>
                                    </m:r>
                                  </m:e>
                                </m:mr>
                                <m:mr>
                                  <m:e>
                                    <m:r>
                                      <a:rPr lang="fr-FR" sz="2400" i="1">
                                        <a:latin typeface="Cambria Math" panose="02040503050406030204" pitchFamily="18" charset="0"/>
                                      </a:rPr>
                                      <m:t>0</m:t>
                                    </m:r>
                                  </m:e>
                                </m:mr>
                              </m:m>
                            </m:e>
                          </m:d>
                        </m:e>
                      </m:d>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a:rPr lang="fr-FR" sz="2400" i="1">
                                    <a:latin typeface="Cambria Math" panose="02040503050406030204" pitchFamily="18" charset="0"/>
                                  </a:rPr>
                                  <m:t>1</m:t>
                                </m:r>
                              </m:e>
                            </m:mr>
                            <m:mr>
                              <m:e>
                                <m:r>
                                  <a:rPr lang="fr-FR" sz="2400" b="0" i="1" smtClean="0">
                                    <a:latin typeface="Cambria Math" panose="02040503050406030204" pitchFamily="18" charset="0"/>
                                  </a:rPr>
                                  <m:t>1</m:t>
                                </m:r>
                              </m:e>
                            </m:mr>
                          </m:m>
                        </m:e>
                      </m:d>
                      <m:r>
                        <a:rPr lang="fr-FR" sz="2400" b="0" i="1" smtClean="0">
                          <a:latin typeface="Cambria Math" panose="02040503050406030204" pitchFamily="18" charset="0"/>
                        </a:rPr>
                        <m:t>,  </m:t>
                      </m:r>
                      <m:r>
                        <a:rPr lang="fr-FR" sz="2400" i="1">
                          <a:latin typeface="Cambria Math" panose="02040503050406030204" pitchFamily="18" charset="0"/>
                        </a:rPr>
                        <m:t>𝑓</m:t>
                      </m:r>
                      <m:d>
                        <m:dPr>
                          <m:ctrlPr>
                            <a:rPr lang="fr-FR" sz="2400" i="1">
                              <a:latin typeface="Cambria Math" panose="02040503050406030204" pitchFamily="18" charset="0"/>
                            </a:rPr>
                          </m:ctrlPr>
                        </m:dPr>
                        <m:e>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m:rPr>
                                        <m:brk m:alnAt="7"/>
                                      </m:rPr>
                                      <a:rPr lang="fr-FR" sz="2400" b="0" i="1" smtClean="0">
                                        <a:latin typeface="Cambria Math" panose="02040503050406030204" pitchFamily="18" charset="0"/>
                                      </a:rPr>
                                      <m:t>0</m:t>
                                    </m:r>
                                  </m:e>
                                </m:mr>
                                <m:mr>
                                  <m:e>
                                    <m:r>
                                      <a:rPr lang="fr-FR" sz="2400" i="1">
                                        <a:latin typeface="Cambria Math" panose="02040503050406030204" pitchFamily="18" charset="0"/>
                                      </a:rPr>
                                      <m:t>0</m:t>
                                    </m:r>
                                  </m:e>
                                </m:mr>
                                <m:mr>
                                  <m:e>
                                    <m:r>
                                      <a:rPr lang="fr-FR" sz="2400" b="0" i="1" smtClean="0">
                                        <a:latin typeface="Cambria Math" panose="02040503050406030204" pitchFamily="18" charset="0"/>
                                      </a:rPr>
                                      <m:t>1</m:t>
                                    </m:r>
                                  </m:e>
                                </m:mr>
                              </m:m>
                            </m:e>
                          </m:d>
                        </m:e>
                      </m:d>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m:rPr>
                                    <m:brk m:alnAt="7"/>
                                  </m:rPr>
                                  <a:rPr lang="fr-FR" sz="2400" b="0" i="1" smtClean="0">
                                    <a:latin typeface="Cambria Math" panose="02040503050406030204" pitchFamily="18" charset="0"/>
                                  </a:rPr>
                                  <m:t>0</m:t>
                                </m:r>
                              </m:e>
                            </m:mr>
                            <m:mr>
                              <m:e>
                                <m:r>
                                  <a:rPr lang="fr-FR" sz="2400" b="0" i="1" smtClean="0">
                                    <a:latin typeface="Cambria Math" panose="02040503050406030204" pitchFamily="18" charset="0"/>
                                  </a:rPr>
                                  <m:t>2</m:t>
                                </m:r>
                              </m:e>
                            </m:mr>
                          </m:m>
                        </m:e>
                      </m:d>
                    </m:oMath>
                  </m:oMathPara>
                </a14:m>
                <a:endParaRPr lang="fr-FR" sz="2400" dirty="0"/>
              </a:p>
              <a:p>
                <a:endParaRPr lang="fr-FR" sz="2400" dirty="0"/>
              </a:p>
              <a:p>
                <a:pPr marL="342900" indent="-342900">
                  <a:buFont typeface="Arial" panose="020B0604020202020204" pitchFamily="34" charset="0"/>
                  <a:buChar char="•"/>
                </a:pPr>
                <a:r>
                  <a:rPr lang="fr-FR" sz="2400" dirty="0"/>
                  <a:t>Ainsi,</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3"/>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m:t>
                                </m:r>
                                <m:r>
                                  <a:rPr lang="fr-FR" sz="2400" b="0" i="1" smtClean="0">
                                    <a:latin typeface="Cambria Math" panose="02040503050406030204" pitchFamily="18" charset="0"/>
                                  </a:rPr>
                                  <m:t>1</m:t>
                                </m:r>
                              </m:e>
                              <m:e>
                                <m:r>
                                  <a:rPr lang="fr-FR" sz="2400" b="0" i="1" smtClean="0">
                                    <a:latin typeface="Cambria Math" panose="02040503050406030204" pitchFamily="18" charset="0"/>
                                  </a:rPr>
                                  <m:t>1</m:t>
                                </m:r>
                              </m:e>
                              <m:e>
                                <m:r>
                                  <a:rPr lang="fr-FR" sz="2400" b="0" i="1" smtClean="0">
                                    <a:latin typeface="Cambria Math" panose="02040503050406030204" pitchFamily="18" charset="0"/>
                                  </a:rPr>
                                  <m:t>0</m:t>
                                </m:r>
                              </m:e>
                            </m:mr>
                            <m:mr>
                              <m:e>
                                <m:r>
                                  <a:rPr lang="fr-FR" sz="2400" b="0" i="1" smtClean="0">
                                    <a:latin typeface="Cambria Math" panose="02040503050406030204" pitchFamily="18" charset="0"/>
                                  </a:rPr>
                                  <m:t>0</m:t>
                                </m:r>
                              </m:e>
                              <m:e>
                                <m:r>
                                  <a:rPr lang="fr-FR" sz="2400" b="0" i="1" smtClean="0">
                                    <a:latin typeface="Cambria Math" panose="02040503050406030204" pitchFamily="18" charset="0"/>
                                  </a:rPr>
                                  <m:t>1</m:t>
                                </m:r>
                              </m:e>
                              <m:e>
                                <m:r>
                                  <a:rPr lang="fr-FR" sz="2400" b="0" i="1" smtClean="0">
                                    <a:latin typeface="Cambria Math" panose="02040503050406030204" pitchFamily="18" charset="0"/>
                                  </a:rPr>
                                  <m:t>2</m:t>
                                </m:r>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482509"/>
              </a:xfrm>
              <a:prstGeom prst="rect">
                <a:avLst/>
              </a:prstGeom>
              <a:blipFill>
                <a:blip r:embed="rId2"/>
                <a:stretch>
                  <a:fillRect l="-843" t="-1130" b="-282"/>
                </a:stretch>
              </a:blipFill>
            </p:spPr>
            <p:txBody>
              <a:bodyPr/>
              <a:lstStyle/>
              <a:p>
                <a:r>
                  <a:rPr lang="fr-FR">
                    <a:noFill/>
                  </a:rPr>
                  <a:t> </a:t>
                </a:r>
              </a:p>
            </p:txBody>
          </p:sp>
        </mc:Fallback>
      </mc:AlternateContent>
    </p:spTree>
    <p:extLst>
      <p:ext uri="{BB962C8B-B14F-4D97-AF65-F5344CB8AC3E}">
        <p14:creationId xmlns:p14="http://schemas.microsoft.com/office/powerpoint/2010/main" val="1519062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Représentation matricielle.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280531"/>
              </a:xfrm>
              <a:prstGeom prst="rect">
                <a:avLst/>
              </a:prstGeom>
              <a:noFill/>
            </p:spPr>
            <p:txBody>
              <a:bodyPr wrap="square" rtlCol="0">
                <a:spAutoFit/>
              </a:bodyPr>
              <a:lstStyle/>
              <a:p>
                <a:r>
                  <a:rPr lang="fr-FR" sz="2400" b="1" dirty="0"/>
                  <a:t>Isomorphisme entre </a:t>
                </a:r>
                <a14:m>
                  <m:oMath xmlns:m="http://schemas.openxmlformats.org/officeDocument/2006/math">
                    <m:r>
                      <a:rPr lang="fr-FR" sz="2400" b="1" i="1">
                        <a:latin typeface="Cambria Math" panose="02040503050406030204" pitchFamily="18" charset="0"/>
                        <a:ea typeface="Cambria Math" panose="02040503050406030204" pitchFamily="18" charset="0"/>
                      </a:rPr>
                      <m:t>𝓛</m:t>
                    </m:r>
                    <m:d>
                      <m:dPr>
                        <m:ctrlPr>
                          <a:rPr lang="fr-FR" sz="2400" b="1" i="1">
                            <a:latin typeface="Cambria Math" panose="02040503050406030204" pitchFamily="18" charset="0"/>
                            <a:ea typeface="Cambria Math" panose="02040503050406030204" pitchFamily="18" charset="0"/>
                          </a:rPr>
                        </m:ctrlPr>
                      </m:dPr>
                      <m:e>
                        <m:r>
                          <a:rPr lang="fr-FR" sz="2400" b="1" i="1">
                            <a:latin typeface="Cambria Math" panose="02040503050406030204" pitchFamily="18" charset="0"/>
                            <a:ea typeface="Cambria Math" panose="02040503050406030204" pitchFamily="18" charset="0"/>
                          </a:rPr>
                          <m:t>𝑬</m:t>
                        </m:r>
                        <m:r>
                          <a:rPr lang="fr-FR" sz="2400" b="1" i="1">
                            <a:latin typeface="Cambria Math" panose="02040503050406030204" pitchFamily="18" charset="0"/>
                            <a:ea typeface="Cambria Math" panose="02040503050406030204" pitchFamily="18" charset="0"/>
                          </a:rPr>
                          <m:t>,</m:t>
                        </m:r>
                        <m:r>
                          <a:rPr lang="fr-FR" sz="2400" b="1" i="1">
                            <a:latin typeface="Cambria Math" panose="02040503050406030204" pitchFamily="18" charset="0"/>
                            <a:ea typeface="Cambria Math" panose="02040503050406030204" pitchFamily="18" charset="0"/>
                          </a:rPr>
                          <m:t>𝑭</m:t>
                        </m:r>
                      </m:e>
                    </m:d>
                  </m:oMath>
                </a14:m>
                <a:r>
                  <a:rPr lang="fr-FR" sz="2400" b="1" dirty="0"/>
                  <a:t> et </a:t>
                </a:r>
                <a14:m>
                  <m:oMath xmlns:m="http://schemas.openxmlformats.org/officeDocument/2006/math">
                    <m:sSub>
                      <m:sSubPr>
                        <m:ctrlPr>
                          <a:rPr lang="fr-FR" sz="2400" b="1" i="1">
                            <a:latin typeface="Cambria Math" panose="02040503050406030204" pitchFamily="18" charset="0"/>
                          </a:rPr>
                        </m:ctrlPr>
                      </m:sSubPr>
                      <m:e>
                        <m:r>
                          <a:rPr lang="fr-FR" sz="2400" b="1" i="1">
                            <a:latin typeface="Cambria Math" panose="02040503050406030204" pitchFamily="18" charset="0"/>
                          </a:rPr>
                          <m:t>𝑴</m:t>
                        </m:r>
                      </m:e>
                      <m:sub>
                        <m:r>
                          <a:rPr lang="fr-FR" sz="2400" b="1" i="1">
                            <a:latin typeface="Cambria Math" panose="02040503050406030204" pitchFamily="18" charset="0"/>
                          </a:rPr>
                          <m:t>𝒑</m:t>
                        </m:r>
                        <m:r>
                          <a:rPr lang="fr-FR" sz="2400" b="1" i="1">
                            <a:latin typeface="Cambria Math" panose="02040503050406030204" pitchFamily="18" charset="0"/>
                          </a:rPr>
                          <m:t>,</m:t>
                        </m:r>
                        <m:r>
                          <a:rPr lang="fr-FR" sz="2400" b="1" i="1">
                            <a:latin typeface="Cambria Math" panose="02040503050406030204" pitchFamily="18" charset="0"/>
                          </a:rPr>
                          <m:t>𝒏</m:t>
                        </m:r>
                      </m:sub>
                    </m:sSub>
                    <m:d>
                      <m:dPr>
                        <m:ctrlPr>
                          <a:rPr lang="fr-FR" sz="2400" b="1" i="1">
                            <a:latin typeface="Cambria Math" panose="02040503050406030204" pitchFamily="18" charset="0"/>
                          </a:rPr>
                        </m:ctrlPr>
                      </m:dPr>
                      <m:e>
                        <m:r>
                          <a:rPr lang="fr-FR" sz="2400" b="1" i="1">
                            <a:latin typeface="Cambria Math" panose="02040503050406030204" pitchFamily="18" charset="0"/>
                          </a:rPr>
                          <m:t>ℝ</m:t>
                        </m:r>
                      </m:e>
                    </m:d>
                  </m:oMath>
                </a14:m>
                <a:r>
                  <a:rPr lang="fr-FR" sz="2400" b="1" dirty="0"/>
                  <a:t> : théorème  </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𝐸</m:t>
                    </m:r>
                  </m:oMath>
                </a14:m>
                <a:r>
                  <a:rPr lang="fr-FR" sz="2400" dirty="0"/>
                  <a:t> et </a:t>
                </a:r>
                <a14:m>
                  <m:oMath xmlns:m="http://schemas.openxmlformats.org/officeDocument/2006/math">
                    <m:r>
                      <a:rPr lang="fr-FR" sz="2400" b="0" i="1" smtClean="0">
                        <a:latin typeface="Cambria Math" panose="02040503050406030204" pitchFamily="18" charset="0"/>
                      </a:rPr>
                      <m:t>𝐹</m:t>
                    </m:r>
                  </m:oMath>
                </a14:m>
                <a:r>
                  <a:rPr lang="fr-FR" sz="2400" dirty="0"/>
                  <a:t> deux espaces vectoriels de dimensions respectives </a:t>
                </a:r>
                <a14:m>
                  <m:oMath xmlns:m="http://schemas.openxmlformats.org/officeDocument/2006/math">
                    <m:r>
                      <a:rPr lang="fr-FR" sz="2400" i="1">
                        <a:latin typeface="Cambria Math" panose="02040503050406030204" pitchFamily="18" charset="0"/>
                      </a:rPr>
                      <m:t>𝑛</m:t>
                    </m:r>
                  </m:oMath>
                </a14:m>
                <a:r>
                  <a:rPr lang="fr-FR" sz="2400" dirty="0"/>
                  <a:t> et </a:t>
                </a:r>
                <a14:m>
                  <m:oMath xmlns:m="http://schemas.openxmlformats.org/officeDocument/2006/math">
                    <m:r>
                      <a:rPr lang="fr-FR" sz="2400" i="1">
                        <a:latin typeface="Cambria Math" panose="02040503050406030204" pitchFamily="18" charset="0"/>
                      </a:rPr>
                      <m:t>𝑝</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ea typeface="Cambria Math" panose="02040503050406030204" pitchFamily="18" charset="0"/>
                      </a:rPr>
                      <m:t>ℬ</m:t>
                    </m:r>
                  </m:oMath>
                </a14:m>
                <a:r>
                  <a:rPr lang="fr-FR" sz="2400" dirty="0"/>
                  <a:t> une base de </a:t>
                </a:r>
                <a14:m>
                  <m:oMath xmlns:m="http://schemas.openxmlformats.org/officeDocument/2006/math">
                    <m:r>
                      <a:rPr lang="fr-FR" sz="2400" i="1">
                        <a:latin typeface="Cambria Math" panose="02040503050406030204" pitchFamily="18" charset="0"/>
                      </a:rPr>
                      <m:t>𝐸</m:t>
                    </m:r>
                  </m:oMath>
                </a14:m>
                <a:r>
                  <a:rPr lang="fr-FR" sz="2400" dirty="0"/>
                  <a:t> et </a:t>
                </a:r>
                <a14:m>
                  <m:oMath xmlns:m="http://schemas.openxmlformats.org/officeDocument/2006/math">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oMath>
                </a14:m>
                <a:r>
                  <a:rPr lang="fr-FR" sz="2400" dirty="0"/>
                  <a:t> une base de </a:t>
                </a:r>
                <a14:m>
                  <m:oMath xmlns:m="http://schemas.openxmlformats.org/officeDocument/2006/math">
                    <m:r>
                      <a:rPr lang="fr-FR" sz="2400" i="1">
                        <a:latin typeface="Cambria Math" panose="02040503050406030204" pitchFamily="18" charset="0"/>
                      </a:rPr>
                      <m:t>𝐹</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Soit</a:t>
                </a:r>
              </a:p>
              <a:p>
                <a:pPr/>
                <a14:m>
                  <m:oMathPara xmlns:m="http://schemas.openxmlformats.org/officeDocument/2006/math">
                    <m:oMathParaPr>
                      <m:jc m:val="centerGroup"/>
                    </m:oMathParaPr>
                    <m:oMath xmlns:m="http://schemas.openxmlformats.org/officeDocument/2006/math">
                      <m:m>
                        <m:mPr>
                          <m:mcs>
                            <m:mc>
                              <m:mcPr>
                                <m:count m:val="5"/>
                                <m:mcJc m:val="center"/>
                              </m:mcPr>
                            </m:mc>
                          </m:mcs>
                          <m:ctrlPr>
                            <a:rPr lang="fr-FR" sz="2400" i="1">
                              <a:latin typeface="Cambria Math" panose="02040503050406030204" pitchFamily="18" charset="0"/>
                            </a:rPr>
                          </m:ctrlPr>
                        </m:mPr>
                        <m:mr>
                          <m:e>
                            <m:r>
                              <m:rPr>
                                <m:brk m:alnAt="7"/>
                              </m:rPr>
                              <a:rPr lang="fr-FR" sz="2400" i="1" smtClean="0">
                                <a:latin typeface="Cambria Math" panose="02040503050406030204" pitchFamily="18" charset="0"/>
                                <a:ea typeface="Cambria Math" panose="02040503050406030204" pitchFamily="18" charset="0"/>
                              </a:rPr>
                              <m:t>ℱ</m:t>
                            </m:r>
                          </m:e>
                          <m:e>
                            <m:r>
                              <a:rPr lang="fr-FR" sz="2400" i="1">
                                <a:latin typeface="Cambria Math" panose="02040503050406030204" pitchFamily="18" charset="0"/>
                              </a:rPr>
                              <m:t>:</m:t>
                            </m:r>
                          </m:e>
                          <m:e>
                            <m:r>
                              <a:rPr lang="fr-FR" sz="2400" i="1">
                                <a:latin typeface="Cambria Math" panose="02040503050406030204" pitchFamily="18" charset="0"/>
                                <a:ea typeface="Cambria Math" panose="02040503050406030204" pitchFamily="18" charset="0"/>
                              </a:rPr>
                              <m:t>ℒ</m:t>
                            </m:r>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𝐸</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𝐹</m:t>
                                </m:r>
                              </m:e>
                            </m:d>
                          </m:e>
                          <m:e>
                            <m:r>
                              <a:rPr lang="fr-FR" sz="2400" i="1">
                                <a:latin typeface="Cambria Math" panose="02040503050406030204" pitchFamily="18" charset="0"/>
                                <a:ea typeface="Cambria Math" panose="02040503050406030204" pitchFamily="18" charset="0"/>
                              </a:rPr>
                              <m:t>⟶</m:t>
                            </m:r>
                          </m:e>
                          <m:e>
                            <m:sSub>
                              <m:sSubPr>
                                <m:ctrlPr>
                                  <a:rPr lang="fr-FR"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rPr>
                                  <m:t>𝑝</m:t>
                                </m:r>
                                <m:r>
                                  <a:rPr lang="fr-FR" sz="2400" i="1">
                                    <a:latin typeface="Cambria Math" panose="02040503050406030204" pitchFamily="18" charset="0"/>
                                  </a:rPr>
                                  <m:t>,</m:t>
                                </m:r>
                                <m:r>
                                  <a:rPr lang="fr-FR" sz="2400" i="1">
                                    <a:latin typeface="Cambria Math" panose="02040503050406030204" pitchFamily="18" charset="0"/>
                                  </a:rPr>
                                  <m:t>𝑛</m:t>
                                </m:r>
                              </m:sub>
                            </m:sSub>
                            <m:d>
                              <m:dPr>
                                <m:ctrlPr>
                                  <a:rPr lang="fr-FR" sz="2400" i="1">
                                    <a:latin typeface="Cambria Math" panose="02040503050406030204" pitchFamily="18" charset="0"/>
                                  </a:rPr>
                                </m:ctrlPr>
                              </m:dPr>
                              <m:e>
                                <m:r>
                                  <a:rPr lang="fr-FR" sz="2400" i="1">
                                    <a:latin typeface="Cambria Math" panose="02040503050406030204" pitchFamily="18" charset="0"/>
                                  </a:rPr>
                                  <m:t>ℝ</m:t>
                                </m:r>
                              </m:e>
                            </m:d>
                          </m:e>
                        </m:mr>
                        <m:mr>
                          <m:e>
                            <m:r>
                              <a:rPr lang="fr-FR" sz="2400" i="1">
                                <a:latin typeface="Cambria Math" panose="02040503050406030204" pitchFamily="18" charset="0"/>
                              </a:rPr>
                              <m:t> </m:t>
                            </m:r>
                          </m:e>
                          <m:e>
                            <m:r>
                              <a:rPr lang="fr-FR" sz="2400" i="1">
                                <a:latin typeface="Cambria Math" panose="02040503050406030204" pitchFamily="18" charset="0"/>
                              </a:rPr>
                              <m:t> </m:t>
                            </m:r>
                          </m:e>
                          <m:e>
                            <m:r>
                              <a:rPr lang="fr-FR" sz="2400" b="0" i="1" smtClean="0">
                                <a:latin typeface="Cambria Math" panose="02040503050406030204" pitchFamily="18" charset="0"/>
                              </a:rPr>
                              <m:t>𝑓</m:t>
                            </m:r>
                          </m:e>
                          <m:e>
                            <m:r>
                              <a:rPr lang="fr-FR" sz="2400" i="1">
                                <a:latin typeface="Cambria Math" panose="02040503050406030204" pitchFamily="18" charset="0"/>
                                <a:ea typeface="Cambria Math" panose="02040503050406030204" pitchFamily="18" charset="0"/>
                              </a:rPr>
                              <m:t>⟼</m:t>
                            </m:r>
                          </m:e>
                          <m:e>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e>
                        </m:mr>
                      </m:m>
                    </m:oMath>
                  </m:oMathPara>
                </a14:m>
                <a:endParaRPr lang="fr-FR" sz="2400" dirty="0"/>
              </a:p>
              <a:p>
                <a:endParaRPr lang="fr-FR" sz="2400" dirty="0"/>
              </a:p>
              <a:p>
                <a:pPr marL="342900" indent="-342900">
                  <a:buFont typeface="Arial" panose="020B0604020202020204" pitchFamily="34" charset="0"/>
                  <a:buChar char="•"/>
                </a:pPr>
                <a:r>
                  <a:rPr lang="fr-FR" sz="2400" dirty="0"/>
                  <a:t>Alors </a:t>
                </a:r>
                <a14:m>
                  <m:oMath xmlns:m="http://schemas.openxmlformats.org/officeDocument/2006/math">
                    <m:r>
                      <m:rPr>
                        <m:brk m:alnAt="7"/>
                      </m:rPr>
                      <a:rPr lang="fr-FR" sz="2400" i="1">
                        <a:latin typeface="Cambria Math" panose="02040503050406030204" pitchFamily="18" charset="0"/>
                        <a:ea typeface="Cambria Math" panose="02040503050406030204" pitchFamily="18" charset="0"/>
                      </a:rPr>
                      <m:t>ℱ</m:t>
                    </m:r>
                  </m:oMath>
                </a14:m>
                <a:r>
                  <a:rPr lang="fr-FR" sz="2400" dirty="0"/>
                  <a:t> est un isomorphisme de </a:t>
                </a:r>
                <a14:m>
                  <m:oMath xmlns:m="http://schemas.openxmlformats.org/officeDocument/2006/math">
                    <m:r>
                      <a:rPr lang="fr-FR" sz="2400" i="1">
                        <a:latin typeface="Cambria Math" panose="02040503050406030204" pitchFamily="18" charset="0"/>
                        <a:ea typeface="Cambria Math" panose="02040503050406030204" pitchFamily="18" charset="0"/>
                      </a:rPr>
                      <m:t>ℒ</m:t>
                    </m:r>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𝐸</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𝐹</m:t>
                        </m:r>
                      </m:e>
                    </m:d>
                  </m:oMath>
                </a14:m>
                <a:r>
                  <a:rPr lang="fr-FR" sz="2400" dirty="0"/>
                  <a:t> dans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rPr>
                          <m:t>𝑝</m:t>
                        </m:r>
                        <m:r>
                          <a:rPr lang="fr-FR" sz="2400" i="1">
                            <a:latin typeface="Cambria Math" panose="02040503050406030204" pitchFamily="18" charset="0"/>
                          </a:rPr>
                          <m:t>,</m:t>
                        </m:r>
                        <m:r>
                          <a:rPr lang="fr-FR" sz="2400" i="1">
                            <a:latin typeface="Cambria Math" panose="02040503050406030204" pitchFamily="18" charset="0"/>
                          </a:rPr>
                          <m:t>𝑛</m:t>
                        </m:r>
                      </m:sub>
                    </m:sSub>
                    <m:d>
                      <m:dPr>
                        <m:ctrlPr>
                          <a:rPr lang="fr-FR" sz="2400" i="1">
                            <a:latin typeface="Cambria Math" panose="02040503050406030204" pitchFamily="18" charset="0"/>
                          </a:rPr>
                        </m:ctrlPr>
                      </m:dPr>
                      <m:e>
                        <m:r>
                          <a:rPr lang="fr-FR" sz="2400" i="1">
                            <a:latin typeface="Cambria Math" panose="02040503050406030204" pitchFamily="18" charset="0"/>
                          </a:rPr>
                          <m:t>ℝ</m:t>
                        </m:r>
                      </m:e>
                    </m:d>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280531"/>
              </a:xfrm>
              <a:prstGeom prst="rect">
                <a:avLst/>
              </a:prstGeom>
              <a:blipFill>
                <a:blip r:embed="rId3"/>
                <a:stretch>
                  <a:fillRect l="-843" t="-888" b="-1775"/>
                </a:stretch>
              </a:blipFill>
            </p:spPr>
            <p:txBody>
              <a:bodyPr/>
              <a:lstStyle/>
              <a:p>
                <a:r>
                  <a:rPr lang="fr-FR">
                    <a:noFill/>
                  </a:rPr>
                  <a:t> </a:t>
                </a:r>
              </a:p>
            </p:txBody>
          </p:sp>
        </mc:Fallback>
      </mc:AlternateContent>
    </p:spTree>
    <p:extLst>
      <p:ext uri="{BB962C8B-B14F-4D97-AF65-F5344CB8AC3E}">
        <p14:creationId xmlns:p14="http://schemas.microsoft.com/office/powerpoint/2010/main" val="368236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Représentation matricielle.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540538"/>
              </a:xfrm>
              <a:prstGeom prst="rect">
                <a:avLst/>
              </a:prstGeom>
              <a:noFill/>
            </p:spPr>
            <p:txBody>
              <a:bodyPr wrap="square" rtlCol="0">
                <a:spAutoFit/>
              </a:bodyPr>
              <a:lstStyle/>
              <a:p>
                <a:r>
                  <a:rPr lang="fr-FR" sz="2400" b="1" dirty="0"/>
                  <a:t>Calcul de l’image d’un vecteur : propriété </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𝐸</m:t>
                    </m:r>
                  </m:oMath>
                </a14:m>
                <a:r>
                  <a:rPr lang="fr-FR" sz="2400" dirty="0"/>
                  <a:t> et </a:t>
                </a:r>
                <a14:m>
                  <m:oMath xmlns:m="http://schemas.openxmlformats.org/officeDocument/2006/math">
                    <m:r>
                      <a:rPr lang="fr-FR" sz="2400" b="0" i="1" smtClean="0">
                        <a:latin typeface="Cambria Math" panose="02040503050406030204" pitchFamily="18" charset="0"/>
                      </a:rPr>
                      <m:t>𝐹</m:t>
                    </m:r>
                  </m:oMath>
                </a14:m>
                <a:r>
                  <a:rPr lang="fr-FR" sz="2400" dirty="0"/>
                  <a:t> deux espaces vectoriels de dimensions respectives </a:t>
                </a:r>
                <a14:m>
                  <m:oMath xmlns:m="http://schemas.openxmlformats.org/officeDocument/2006/math">
                    <m:r>
                      <a:rPr lang="fr-FR" sz="2400" i="1">
                        <a:latin typeface="Cambria Math" panose="02040503050406030204" pitchFamily="18" charset="0"/>
                      </a:rPr>
                      <m:t>𝑛</m:t>
                    </m:r>
                  </m:oMath>
                </a14:m>
                <a:r>
                  <a:rPr lang="fr-FR" sz="2400" dirty="0"/>
                  <a:t> et </a:t>
                </a:r>
                <a14:m>
                  <m:oMath xmlns:m="http://schemas.openxmlformats.org/officeDocument/2006/math">
                    <m:r>
                      <a:rPr lang="fr-FR" sz="2400" i="1">
                        <a:latin typeface="Cambria Math" panose="02040503050406030204" pitchFamily="18" charset="0"/>
                      </a:rPr>
                      <m:t>𝑝</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ea typeface="Cambria Math" panose="02040503050406030204" pitchFamily="18" charset="0"/>
                      </a:rPr>
                      <m:t>ℬ</m:t>
                    </m:r>
                  </m:oMath>
                </a14:m>
                <a:r>
                  <a:rPr lang="fr-FR" sz="2400" dirty="0"/>
                  <a:t> une base de </a:t>
                </a:r>
                <a14:m>
                  <m:oMath xmlns:m="http://schemas.openxmlformats.org/officeDocument/2006/math">
                    <m:r>
                      <a:rPr lang="fr-FR" sz="2400" i="1">
                        <a:latin typeface="Cambria Math" panose="02040503050406030204" pitchFamily="18" charset="0"/>
                      </a:rPr>
                      <m:t>𝐸</m:t>
                    </m:r>
                  </m:oMath>
                </a14:m>
                <a:r>
                  <a:rPr lang="fr-FR" sz="2400" dirty="0"/>
                  <a:t> et </a:t>
                </a:r>
                <a14:m>
                  <m:oMath xmlns:m="http://schemas.openxmlformats.org/officeDocument/2006/math">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oMath>
                </a14:m>
                <a:r>
                  <a:rPr lang="fr-FR" sz="2400" dirty="0"/>
                  <a:t> une base de </a:t>
                </a:r>
                <a14:m>
                  <m:oMath xmlns:m="http://schemas.openxmlformats.org/officeDocument/2006/math">
                    <m:r>
                      <a:rPr lang="fr-FR" sz="2400" i="1">
                        <a:latin typeface="Cambria Math" panose="02040503050406030204" pitchFamily="18" charset="0"/>
                      </a:rPr>
                      <m:t>𝐹</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Soit </a:t>
                </a:r>
                <a14:m>
                  <m:oMath xmlns:m="http://schemas.openxmlformats.org/officeDocument/2006/math">
                    <m:r>
                      <a:rPr lang="fr-FR" sz="2400" b="0" i="1" smtClean="0">
                        <a:latin typeface="Cambria Math" panose="02040503050406030204" pitchFamily="18" charset="0"/>
                      </a:rPr>
                      <m:t>𝑢</m:t>
                    </m:r>
                    <m:r>
                      <a:rPr lang="fr-FR" sz="2400" b="0" i="1" smtClean="0">
                        <a:latin typeface="Cambria Math" panose="02040503050406030204" pitchFamily="18" charset="0"/>
                      </a:rPr>
                      <m:t>∈</m:t>
                    </m:r>
                    <m:r>
                      <a:rPr lang="fr-FR" sz="2400" b="0" i="1" smtClean="0">
                        <a:latin typeface="Cambria Math" panose="02040503050406030204" pitchFamily="18" charset="0"/>
                      </a:rPr>
                      <m:t>𝐸</m:t>
                    </m:r>
                  </m:oMath>
                </a14:m>
                <a:r>
                  <a:rPr lang="fr-FR" sz="2400" dirty="0"/>
                  <a:t> et soit </a:t>
                </a:r>
                <a14:m>
                  <m:oMath xmlns:m="http://schemas.openxmlformats.org/officeDocument/2006/math">
                    <m:r>
                      <a:rPr lang="fr-FR" sz="2400" b="0" i="1" smtClean="0">
                        <a:latin typeface="Cambria Math" panose="02040503050406030204" pitchFamily="18" charset="0"/>
                      </a:rPr>
                      <m:t>𝑈</m:t>
                    </m:r>
                    <m:r>
                      <a:rPr lang="fr-FR" sz="2400" b="0" i="1" smtClean="0">
                        <a:latin typeface="Cambria Math" panose="02040503050406030204" pitchFamily="18" charset="0"/>
                      </a:rPr>
                      <m:t>∈</m:t>
                    </m:r>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ℝ</m:t>
                        </m:r>
                      </m:e>
                      <m:sup>
                        <m:r>
                          <a:rPr lang="fr-FR" sz="2400" b="0" i="1" smtClean="0">
                            <a:latin typeface="Cambria Math" panose="02040503050406030204" pitchFamily="18" charset="0"/>
                          </a:rPr>
                          <m:t>𝑛</m:t>
                        </m:r>
                      </m:sup>
                    </m:sSup>
                  </m:oMath>
                </a14:m>
                <a:r>
                  <a:rPr lang="fr-FR" sz="2400" dirty="0"/>
                  <a:t> le vecteur de ses coordonnées dans la base </a:t>
                </a:r>
                <a14:m>
                  <m:oMath xmlns:m="http://schemas.openxmlformats.org/officeDocument/2006/math">
                    <m:r>
                      <a:rPr lang="fr-FR" sz="2400" b="0" i="1" smtClean="0">
                        <a:latin typeface="Cambria Math" panose="02040503050406030204" pitchFamily="18" charset="0"/>
                      </a:rPr>
                      <m:t>ℬ</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Soit </a:t>
                </a:r>
                <a14:m>
                  <m:oMath xmlns:m="http://schemas.openxmlformats.org/officeDocument/2006/math">
                    <m:r>
                      <a:rPr lang="fr-FR" sz="2400" b="0" i="1" smtClean="0">
                        <a:latin typeface="Cambria Math" panose="02040503050406030204" pitchFamily="18" charset="0"/>
                      </a:rPr>
                      <m:t>𝑣</m:t>
                    </m:r>
                    <m:r>
                      <a:rPr lang="fr-FR" sz="2400" b="0" i="1" smtClean="0">
                        <a:latin typeface="Cambria Math" panose="02040503050406030204" pitchFamily="18" charset="0"/>
                      </a:rPr>
                      <m:t>=</m:t>
                    </m:r>
                    <m:r>
                      <a:rPr lang="fr-FR" sz="2400" b="0" i="1" smtClean="0">
                        <a:latin typeface="Cambria Math" panose="02040503050406030204" pitchFamily="18" charset="0"/>
                      </a:rPr>
                      <m:t>𝑓</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𝑢</m:t>
                        </m:r>
                      </m:e>
                    </m:d>
                    <m:r>
                      <a:rPr lang="fr-FR" sz="2400" i="1">
                        <a:latin typeface="Cambria Math" panose="02040503050406030204" pitchFamily="18" charset="0"/>
                      </a:rPr>
                      <m:t>∈</m:t>
                    </m:r>
                    <m:r>
                      <a:rPr lang="fr-FR" sz="2400" b="0" i="1" smtClean="0">
                        <a:latin typeface="Cambria Math" panose="02040503050406030204" pitchFamily="18" charset="0"/>
                      </a:rPr>
                      <m:t>𝐹</m:t>
                    </m:r>
                  </m:oMath>
                </a14:m>
                <a:r>
                  <a:rPr lang="fr-FR" sz="2400" dirty="0"/>
                  <a:t> et soit </a:t>
                </a:r>
                <a14:m>
                  <m:oMath xmlns:m="http://schemas.openxmlformats.org/officeDocument/2006/math">
                    <m:r>
                      <a:rPr lang="fr-FR" sz="2400" b="0" i="1" smtClean="0">
                        <a:latin typeface="Cambria Math" panose="02040503050406030204" pitchFamily="18" charset="0"/>
                      </a:rPr>
                      <m:t>𝑉</m:t>
                    </m:r>
                    <m:r>
                      <a:rPr lang="fr-FR" sz="2400" i="1">
                        <a:latin typeface="Cambria Math" panose="02040503050406030204" pitchFamily="18" charset="0"/>
                      </a:rPr>
                      <m:t>∈</m:t>
                    </m:r>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b="0" i="1" smtClean="0">
                            <a:latin typeface="Cambria Math" panose="02040503050406030204" pitchFamily="18" charset="0"/>
                          </a:rPr>
                          <m:t>𝑝</m:t>
                        </m:r>
                      </m:sup>
                    </m:sSup>
                  </m:oMath>
                </a14:m>
                <a:r>
                  <a:rPr lang="fr-FR" sz="2400" dirty="0"/>
                  <a:t> le vecteur de ses coordonnées dans la base </a:t>
                </a:r>
                <a14:m>
                  <m:oMath xmlns:m="http://schemas.openxmlformats.org/officeDocument/2006/math">
                    <m:r>
                      <a:rPr lang="fr-FR" sz="2400" i="1">
                        <a:latin typeface="Cambria Math" panose="02040503050406030204" pitchFamily="18" charset="0"/>
                      </a:rPr>
                      <m:t>ℬ</m:t>
                    </m:r>
                    <m:r>
                      <a:rPr lang="fr-FR" sz="2400" b="0" i="1" smtClean="0">
                        <a:latin typeface="Cambria Math" panose="02040503050406030204" pitchFamily="18" charset="0"/>
                      </a:rPr>
                      <m:t>′</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Alors,</a:t>
                </a:r>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𝑉</m:t>
                      </m:r>
                      <m:r>
                        <a:rPr lang="fr-FR" sz="2400" b="0" i="1" smtClean="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r>
                        <a:rPr lang="fr-FR" sz="2400" b="0" i="1" smtClean="0">
                          <a:latin typeface="Cambria Math" panose="02040503050406030204" pitchFamily="18" charset="0"/>
                        </a:rPr>
                        <m:t>×</m:t>
                      </m:r>
                      <m:r>
                        <a:rPr lang="fr-FR" sz="2400" b="0" i="1" smtClean="0">
                          <a:latin typeface="Cambria Math" panose="02040503050406030204" pitchFamily="18" charset="0"/>
                        </a:rPr>
                        <m:t>𝑈</m:t>
                      </m:r>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540538"/>
              </a:xfrm>
              <a:prstGeom prst="rect">
                <a:avLst/>
              </a:prstGeom>
              <a:blipFill>
                <a:blip r:embed="rId2"/>
                <a:stretch>
                  <a:fillRect l="-843" t="-1114" r="-482" b="-557"/>
                </a:stretch>
              </a:blipFill>
            </p:spPr>
            <p:txBody>
              <a:bodyPr/>
              <a:lstStyle/>
              <a:p>
                <a:r>
                  <a:rPr lang="fr-FR">
                    <a:noFill/>
                  </a:rPr>
                  <a:t> </a:t>
                </a:r>
              </a:p>
            </p:txBody>
          </p:sp>
        </mc:Fallback>
      </mc:AlternateContent>
    </p:spTree>
    <p:extLst>
      <p:ext uri="{BB962C8B-B14F-4D97-AF65-F5344CB8AC3E}">
        <p14:creationId xmlns:p14="http://schemas.microsoft.com/office/powerpoint/2010/main" val="3313456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Représentation matricielle.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66534"/>
              </a:xfrm>
              <a:prstGeom prst="rect">
                <a:avLst/>
              </a:prstGeom>
              <a:noFill/>
            </p:spPr>
            <p:txBody>
              <a:bodyPr wrap="square" rtlCol="0">
                <a:spAutoFit/>
              </a:bodyPr>
              <a:lstStyle/>
              <a:p>
                <a:r>
                  <a:rPr lang="fr-FR" sz="2400" b="1" dirty="0"/>
                  <a:t>Calcul de l’image d’un vecteur : exemple</a:t>
                </a:r>
              </a:p>
              <a:p>
                <a:endParaRPr lang="fr-FR" sz="2400" dirty="0"/>
              </a:p>
              <a:p>
                <a:pPr marL="342900" indent="-342900">
                  <a:buFont typeface="Arial" panose="020B0604020202020204" pitchFamily="34" charset="0"/>
                  <a:buChar char="•"/>
                </a:pPr>
                <a:r>
                  <a:rPr lang="fr-FR" sz="2400" dirty="0"/>
                  <a:t>Soit </a:t>
                </a:r>
                <a14:m>
                  <m:oMath xmlns:m="http://schemas.openxmlformats.org/officeDocument/2006/math">
                    <m:r>
                      <a:rPr lang="fr-FR" sz="2400" i="1">
                        <a:latin typeface="Cambria Math" panose="02040503050406030204" pitchFamily="18" charset="0"/>
                        <a:ea typeface="Cambria Math" panose="02040503050406030204" pitchFamily="18" charset="0"/>
                      </a:rPr>
                      <m:t>ℬ</m:t>
                    </m:r>
                  </m:oMath>
                </a14:m>
                <a:r>
                  <a:rPr lang="fr-FR" sz="2400" dirty="0"/>
                  <a:t> la base canonique de </a:t>
                </a:r>
                <a14:m>
                  <m:oMath xmlns:m="http://schemas.openxmlformats.org/officeDocument/2006/math">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b="0" i="1" smtClean="0">
                            <a:latin typeface="Cambria Math" panose="02040503050406030204" pitchFamily="18" charset="0"/>
                          </a:rPr>
                          <m:t>2</m:t>
                        </m:r>
                      </m:sup>
                    </m:sSup>
                  </m:oMath>
                </a14:m>
                <a:r>
                  <a:rPr lang="fr-FR" sz="2400" dirty="0"/>
                  <a:t> et </a:t>
                </a:r>
                <a14:m>
                  <m:oMath xmlns:m="http://schemas.openxmlformats.org/officeDocument/2006/math">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oMath>
                </a14:m>
                <a:r>
                  <a:rPr lang="fr-FR" sz="2400" dirty="0"/>
                  <a:t> la base canonique de </a:t>
                </a:r>
                <a14:m>
                  <m:oMath xmlns:m="http://schemas.openxmlformats.org/officeDocument/2006/math">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b="0" i="1" smtClean="0">
                            <a:latin typeface="Cambria Math" panose="02040503050406030204" pitchFamily="18" charset="0"/>
                          </a:rPr>
                          <m:t>3</m:t>
                        </m:r>
                      </m:sup>
                    </m:sSup>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Soit </a:t>
                </a:r>
                <a14:m>
                  <m:oMath xmlns:m="http://schemas.openxmlformats.org/officeDocument/2006/math">
                    <m:r>
                      <a:rPr lang="fr-FR" sz="2400" b="0" i="1" smtClean="0">
                        <a:latin typeface="Cambria Math" panose="02040503050406030204" pitchFamily="18" charset="0"/>
                      </a:rPr>
                      <m:t>𝑓</m:t>
                    </m:r>
                    <m:r>
                      <a:rPr lang="fr-FR" sz="2400" b="0" i="1" smtClean="0">
                        <a:latin typeface="Cambria Math" panose="02040503050406030204" pitchFamily="18" charset="0"/>
                      </a:rPr>
                      <m:t>∈</m:t>
                    </m:r>
                    <m:r>
                      <a:rPr lang="fr-FR" sz="2400" i="1">
                        <a:latin typeface="Cambria Math" panose="02040503050406030204" pitchFamily="18" charset="0"/>
                        <a:ea typeface="Cambria Math" panose="02040503050406030204" pitchFamily="18" charset="0"/>
                      </a:rPr>
                      <m:t>ℒ</m:t>
                    </m:r>
                    <m:d>
                      <m:dPr>
                        <m:ctrlPr>
                          <a:rPr lang="fr-FR" sz="2400" i="1">
                            <a:latin typeface="Cambria Math" panose="02040503050406030204" pitchFamily="18" charset="0"/>
                            <a:ea typeface="Cambria Math" panose="02040503050406030204" pitchFamily="18" charset="0"/>
                          </a:rPr>
                        </m:ctrlPr>
                      </m:dPr>
                      <m:e>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i="1">
                                <a:latin typeface="Cambria Math" panose="02040503050406030204" pitchFamily="18" charset="0"/>
                              </a:rPr>
                              <m:t>2</m:t>
                            </m:r>
                          </m:sup>
                        </m:sSup>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b="0" i="1" smtClean="0">
                                <a:latin typeface="Cambria Math" panose="02040503050406030204" pitchFamily="18" charset="0"/>
                              </a:rPr>
                              <m:t>3</m:t>
                            </m:r>
                          </m:sup>
                        </m:sSup>
                      </m:e>
                    </m:d>
                  </m:oMath>
                </a14:m>
                <a:r>
                  <a:rPr lang="fr-FR" sz="2400" dirty="0"/>
                  <a:t> définie par sa matrice</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2"/>
                                    <m:mcJc m:val="center"/>
                                  </m:mcPr>
                                </m:mc>
                              </m:mcs>
                              <m:ctrlPr>
                                <a:rPr lang="fr-FR" sz="2400" i="1">
                                  <a:latin typeface="Cambria Math" panose="02040503050406030204" pitchFamily="18" charset="0"/>
                                </a:rPr>
                              </m:ctrlPr>
                            </m:mPr>
                            <m:mr>
                              <m:e>
                                <m:r>
                                  <a:rPr lang="fr-FR" sz="2400" i="1">
                                    <a:latin typeface="Cambria Math" panose="02040503050406030204" pitchFamily="18" charset="0"/>
                                  </a:rPr>
                                  <m:t>1</m:t>
                                </m:r>
                              </m:e>
                              <m:e>
                                <m:r>
                                  <a:rPr lang="fr-FR" sz="2400" b="0" i="1" smtClean="0">
                                    <a:latin typeface="Cambria Math" panose="02040503050406030204" pitchFamily="18" charset="0"/>
                                  </a:rPr>
                                  <m:t>0</m:t>
                                </m:r>
                              </m:e>
                            </m:mr>
                            <m:mr>
                              <m:e>
                                <m:r>
                                  <a:rPr lang="fr-FR" sz="2400" i="1">
                                    <a:latin typeface="Cambria Math" panose="02040503050406030204" pitchFamily="18" charset="0"/>
                                  </a:rPr>
                                  <m:t>0</m:t>
                                </m:r>
                              </m:e>
                              <m:e>
                                <m:r>
                                  <a:rPr lang="fr-FR" sz="2400" i="1">
                                    <a:latin typeface="Cambria Math" panose="02040503050406030204" pitchFamily="18" charset="0"/>
                                  </a:rPr>
                                  <m:t>1</m:t>
                                </m:r>
                              </m:e>
                            </m:mr>
                            <m:mr>
                              <m:e>
                                <m:r>
                                  <a:rPr lang="fr-FR" sz="2400" b="0" i="1" smtClean="0">
                                    <a:latin typeface="Cambria Math" panose="02040503050406030204" pitchFamily="18" charset="0"/>
                                  </a:rPr>
                                  <m:t>1</m:t>
                                </m:r>
                              </m:e>
                              <m:e>
                                <m:r>
                                  <a:rPr lang="fr-FR" sz="2400" b="0" i="1" smtClean="0">
                                    <a:latin typeface="Cambria Math" panose="02040503050406030204" pitchFamily="18" charset="0"/>
                                  </a:rPr>
                                  <m:t>1</m:t>
                                </m:r>
                              </m:e>
                            </m:mr>
                          </m:m>
                        </m:e>
                      </m:d>
                    </m:oMath>
                  </m:oMathPara>
                </a14:m>
                <a:endParaRPr lang="fr-FR" sz="2400" dirty="0"/>
              </a:p>
              <a:p>
                <a:endParaRPr lang="fr-FR" sz="2400" dirty="0"/>
              </a:p>
              <a:p>
                <a:pPr marL="342900" indent="-342900">
                  <a:buFont typeface="Arial" panose="020B0604020202020204" pitchFamily="34" charset="0"/>
                  <a:buChar char="•"/>
                </a:pPr>
                <a:r>
                  <a:rPr lang="fr-FR" sz="2400" dirty="0"/>
                  <a:t>Soit </a:t>
                </a:r>
                <a14:m>
                  <m:oMath xmlns:m="http://schemas.openxmlformats.org/officeDocument/2006/math">
                    <m:r>
                      <a:rPr lang="fr-FR" sz="2400" b="0" i="1" smtClean="0">
                        <a:latin typeface="Cambria Math" panose="02040503050406030204" pitchFamily="18" charset="0"/>
                      </a:rPr>
                      <m:t>𝑢</m:t>
                    </m:r>
                    <m:r>
                      <a:rPr lang="fr-FR" sz="2400" b="0" i="1" smtClean="0">
                        <a:latin typeface="Cambria Math" panose="02040503050406030204" pitchFamily="18" charset="0"/>
                      </a:rPr>
                      <m:t>∈</m:t>
                    </m:r>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ℝ</m:t>
                        </m:r>
                      </m:e>
                      <m:sup>
                        <m:r>
                          <a:rPr lang="fr-FR" sz="2400" b="0" i="1" smtClean="0">
                            <a:latin typeface="Cambria Math" panose="02040503050406030204" pitchFamily="18" charset="0"/>
                          </a:rPr>
                          <m:t>2</m:t>
                        </m:r>
                      </m:sup>
                    </m:sSup>
                  </m:oMath>
                </a14:m>
                <a:r>
                  <a:rPr lang="fr-FR" sz="2400" dirty="0"/>
                  <a:t> de coordonnées</a:t>
                </a:r>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𝑢</m:t>
                      </m:r>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1"/>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𝑥</m:t>
                                </m:r>
                              </m:e>
                            </m:mr>
                            <m:mr>
                              <m:e>
                                <m:r>
                                  <a:rPr lang="fr-FR" sz="2400" b="0" i="1" smtClean="0">
                                    <a:latin typeface="Cambria Math" panose="02040503050406030204" pitchFamily="18" charset="0"/>
                                  </a:rPr>
                                  <m:t>𝑦</m:t>
                                </m:r>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666534"/>
              </a:xfrm>
              <a:prstGeom prst="rect">
                <a:avLst/>
              </a:prstGeom>
              <a:blipFill>
                <a:blip r:embed="rId2"/>
                <a:stretch>
                  <a:fillRect l="-843" t="-1084"/>
                </a:stretch>
              </a:blipFill>
            </p:spPr>
            <p:txBody>
              <a:bodyPr/>
              <a:lstStyle/>
              <a:p>
                <a:r>
                  <a:rPr lang="fr-FR">
                    <a:noFill/>
                  </a:rPr>
                  <a:t> </a:t>
                </a:r>
              </a:p>
            </p:txBody>
          </p:sp>
        </mc:Fallback>
      </mc:AlternateContent>
    </p:spTree>
    <p:extLst>
      <p:ext uri="{BB962C8B-B14F-4D97-AF65-F5344CB8AC3E}">
        <p14:creationId xmlns:p14="http://schemas.microsoft.com/office/powerpoint/2010/main" val="106713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AC0B1E25-C870-E44C-9AEC-2F6389ADF8D7}"/>
              </a:ext>
            </a:extLst>
          </p:cNvPr>
          <p:cNvSpPr txBox="1">
            <a:spLocks/>
          </p:cNvSpPr>
          <p:nvPr/>
        </p:nvSpPr>
        <p:spPr>
          <a:xfrm>
            <a:off x="831850" y="1709738"/>
            <a:ext cx="10515600" cy="2851200"/>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sz="5400" dirty="0"/>
          </a:p>
          <a:p>
            <a:endParaRPr lang="fr-FR" sz="5400" dirty="0"/>
          </a:p>
          <a:p>
            <a:endParaRPr lang="fr-FR" sz="5400" dirty="0"/>
          </a:p>
          <a:p>
            <a:r>
              <a:rPr lang="fr-FR" sz="5400" dirty="0">
                <a:solidFill>
                  <a:schemeClr val="bg1"/>
                </a:solidFill>
              </a:rPr>
              <a:t>1. Définitions.</a:t>
            </a:r>
          </a:p>
        </p:txBody>
      </p:sp>
    </p:spTree>
    <p:extLst>
      <p:ext uri="{BB962C8B-B14F-4D97-AF65-F5344CB8AC3E}">
        <p14:creationId xmlns:p14="http://schemas.microsoft.com/office/powerpoint/2010/main" val="1118698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Représentation matricielle.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037452"/>
              </a:xfrm>
              <a:prstGeom prst="rect">
                <a:avLst/>
              </a:prstGeom>
              <a:noFill/>
            </p:spPr>
            <p:txBody>
              <a:bodyPr wrap="square" rtlCol="0">
                <a:spAutoFit/>
              </a:bodyPr>
              <a:lstStyle/>
              <a:p>
                <a:r>
                  <a:rPr lang="fr-FR" sz="2400" b="1" dirty="0"/>
                  <a:t>Calcul de l’image d’un vecteur : exemple (suite)</a:t>
                </a:r>
              </a:p>
              <a:p>
                <a:endParaRPr lang="fr-FR" sz="2400" dirty="0"/>
              </a:p>
              <a:p>
                <a:pPr marL="342900" indent="-342900">
                  <a:buFont typeface="Arial" panose="020B0604020202020204" pitchFamily="34" charset="0"/>
                  <a:buChar char="•"/>
                </a:pPr>
                <a:r>
                  <a:rPr lang="fr-FR" sz="2400" dirty="0"/>
                  <a:t>Le résultat précédent permet de calculer l’image </a:t>
                </a:r>
                <a14:m>
                  <m:oMath xmlns:m="http://schemas.openxmlformats.org/officeDocument/2006/math">
                    <m:r>
                      <a:rPr lang="fr-FR" sz="2400" b="0" i="1" smtClean="0">
                        <a:latin typeface="Cambria Math" panose="02040503050406030204" pitchFamily="18" charset="0"/>
                      </a:rPr>
                      <m:t>𝑣</m:t>
                    </m:r>
                    <m:r>
                      <a:rPr lang="fr-FR" sz="2400" b="0" i="1" smtClean="0">
                        <a:latin typeface="Cambria Math" panose="02040503050406030204" pitchFamily="18" charset="0"/>
                      </a:rPr>
                      <m:t>=</m:t>
                    </m:r>
                    <m:r>
                      <a:rPr lang="fr-FR" sz="2400" b="0" i="1" smtClean="0">
                        <a:latin typeface="Cambria Math" panose="02040503050406030204" pitchFamily="18" charset="0"/>
                      </a:rPr>
                      <m:t>𝑓</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𝑢</m:t>
                        </m:r>
                      </m:e>
                    </m:d>
                  </m:oMath>
                </a14:m>
                <a:r>
                  <a:rPr lang="fr-FR" sz="2400" dirty="0"/>
                  <a:t> de </a:t>
                </a:r>
                <a14:m>
                  <m:oMath xmlns:m="http://schemas.openxmlformats.org/officeDocument/2006/math">
                    <m:r>
                      <a:rPr lang="fr-FR" sz="2400" b="0" i="1" smtClean="0">
                        <a:latin typeface="Cambria Math" panose="02040503050406030204" pitchFamily="18" charset="0"/>
                      </a:rPr>
                      <m:t>𝑢</m:t>
                    </m:r>
                  </m:oMath>
                </a14:m>
                <a:r>
                  <a:rPr lang="fr-FR" sz="2400" dirty="0"/>
                  <a:t> par </a:t>
                </a:r>
                <a14:m>
                  <m:oMath xmlns:m="http://schemas.openxmlformats.org/officeDocument/2006/math">
                    <m:r>
                      <a:rPr lang="fr-FR" sz="2400" b="0" i="1" smtClean="0">
                        <a:latin typeface="Cambria Math" panose="02040503050406030204" pitchFamily="18" charset="0"/>
                      </a:rPr>
                      <m:t>𝑓</m:t>
                    </m:r>
                  </m:oMath>
                </a14:m>
                <a:endParaRPr lang="fr-FR" sz="2400" dirty="0"/>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𝑣</m:t>
                      </m:r>
                      <m:r>
                        <a:rPr lang="fr-FR" sz="2400" b="0" i="1" smtClean="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r>
                        <a:rPr lang="fr-FR" sz="2400" b="0" i="1" smtClean="0">
                          <a:latin typeface="Cambria Math" panose="02040503050406030204" pitchFamily="18" charset="0"/>
                        </a:rPr>
                        <m:t>×</m:t>
                      </m:r>
                      <m:r>
                        <a:rPr lang="fr-FR" sz="2400" b="0" i="1" smtClean="0">
                          <a:latin typeface="Cambria Math" panose="02040503050406030204" pitchFamily="18" charset="0"/>
                        </a:rPr>
                        <m:t>𝑢</m:t>
                      </m:r>
                    </m:oMath>
                  </m:oMathPara>
                </a14:m>
                <a:endParaRPr lang="fr-FR" sz="2400" dirty="0"/>
              </a:p>
              <a:p>
                <a:endParaRPr lang="fr-FR" sz="2400" dirty="0"/>
              </a:p>
              <a:p>
                <a:pPr marL="342900" indent="-342900">
                  <a:buFont typeface="Arial" panose="020B0604020202020204" pitchFamily="34" charset="0"/>
                  <a:buChar char="•"/>
                </a:pPr>
                <a:r>
                  <a:rPr lang="fr-FR" sz="2400" dirty="0"/>
                  <a:t>Ainsi </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𝑣</m:t>
                      </m:r>
                      <m:r>
                        <a:rPr lang="fr-FR" sz="2400" b="0" i="1" smtClean="0">
                          <a:latin typeface="Cambria Math" panose="02040503050406030204" pitchFamily="18" charset="0"/>
                        </a:rPr>
                        <m:t>=</m:t>
                      </m:r>
                      <m:d>
                        <m:dPr>
                          <m:ctrlPr>
                            <a:rPr lang="fr-FR" sz="2400" i="1">
                              <a:latin typeface="Cambria Math" panose="02040503050406030204" pitchFamily="18" charset="0"/>
                            </a:rPr>
                          </m:ctrlPr>
                        </m:dPr>
                        <m:e>
                          <m:m>
                            <m:mPr>
                              <m:mcs>
                                <m:mc>
                                  <m:mcPr>
                                    <m:count m:val="2"/>
                                    <m:mcJc m:val="center"/>
                                  </m:mcPr>
                                </m:mc>
                              </m:mcs>
                              <m:ctrlPr>
                                <a:rPr lang="fr-FR" sz="2400" i="1">
                                  <a:latin typeface="Cambria Math" panose="02040503050406030204" pitchFamily="18" charset="0"/>
                                </a:rPr>
                              </m:ctrlPr>
                            </m:mPr>
                            <m:mr>
                              <m:e>
                                <m:r>
                                  <a:rPr lang="fr-FR" sz="2400" i="1">
                                    <a:latin typeface="Cambria Math" panose="02040503050406030204" pitchFamily="18" charset="0"/>
                                  </a:rPr>
                                  <m:t>1</m:t>
                                </m:r>
                              </m:e>
                              <m:e>
                                <m:r>
                                  <a:rPr lang="fr-FR" sz="2400" i="1">
                                    <a:latin typeface="Cambria Math" panose="02040503050406030204" pitchFamily="18" charset="0"/>
                                  </a:rPr>
                                  <m:t>0</m:t>
                                </m:r>
                              </m:e>
                            </m:mr>
                            <m:mr>
                              <m:e>
                                <m:r>
                                  <a:rPr lang="fr-FR" sz="2400" i="1">
                                    <a:latin typeface="Cambria Math" panose="02040503050406030204" pitchFamily="18" charset="0"/>
                                  </a:rPr>
                                  <m:t>0</m:t>
                                </m:r>
                              </m:e>
                              <m:e>
                                <m:r>
                                  <a:rPr lang="fr-FR" sz="2400" i="1">
                                    <a:latin typeface="Cambria Math" panose="02040503050406030204" pitchFamily="18" charset="0"/>
                                  </a:rPr>
                                  <m:t>1</m:t>
                                </m:r>
                              </m:e>
                            </m:mr>
                            <m:mr>
                              <m:e>
                                <m:r>
                                  <a:rPr lang="fr-FR" sz="2400" i="1">
                                    <a:latin typeface="Cambria Math" panose="02040503050406030204" pitchFamily="18" charset="0"/>
                                  </a:rPr>
                                  <m:t>1</m:t>
                                </m:r>
                              </m:e>
                              <m:e>
                                <m:r>
                                  <a:rPr lang="fr-FR" sz="2400" i="1">
                                    <a:latin typeface="Cambria Math" panose="02040503050406030204" pitchFamily="18" charset="0"/>
                                  </a:rPr>
                                  <m:t>1</m:t>
                                </m:r>
                              </m:e>
                            </m:mr>
                          </m:m>
                        </m:e>
                      </m:d>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𝑥</m:t>
                                </m:r>
                              </m:e>
                            </m:mr>
                            <m:mr>
                              <m:e>
                                <m:r>
                                  <a:rPr lang="fr-FR" sz="2400" i="1">
                                    <a:latin typeface="Cambria Math" panose="02040503050406030204" pitchFamily="18" charset="0"/>
                                  </a:rPr>
                                  <m:t>𝑦</m:t>
                                </m:r>
                              </m:e>
                            </m:mr>
                          </m:m>
                        </m:e>
                      </m:d>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1"/>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𝑥</m:t>
                                </m:r>
                              </m:e>
                            </m:mr>
                            <m:mr>
                              <m:e>
                                <m:r>
                                  <a:rPr lang="fr-FR" sz="2400" b="0" i="1" smtClean="0">
                                    <a:latin typeface="Cambria Math" panose="02040503050406030204" pitchFamily="18" charset="0"/>
                                  </a:rPr>
                                  <m:t>𝑦</m:t>
                                </m:r>
                              </m:e>
                            </m:mr>
                            <m:mr>
                              <m:e>
                                <m:r>
                                  <a:rPr lang="fr-FR" sz="2400" b="0" i="1" smtClean="0">
                                    <a:latin typeface="Cambria Math" panose="02040503050406030204" pitchFamily="18" charset="0"/>
                                  </a:rPr>
                                  <m:t>𝑥</m:t>
                                </m:r>
                                <m:r>
                                  <a:rPr lang="fr-FR" sz="2400" b="0" i="1" smtClean="0">
                                    <a:latin typeface="Cambria Math" panose="02040503050406030204" pitchFamily="18" charset="0"/>
                                  </a:rPr>
                                  <m:t>+</m:t>
                                </m:r>
                                <m:r>
                                  <a:rPr lang="fr-FR" sz="2400" b="0" i="1" smtClean="0">
                                    <a:latin typeface="Cambria Math" panose="02040503050406030204" pitchFamily="18" charset="0"/>
                                  </a:rPr>
                                  <m:t>𝑦</m:t>
                                </m:r>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037452"/>
              </a:xfrm>
              <a:prstGeom prst="rect">
                <a:avLst/>
              </a:prstGeom>
              <a:blipFill>
                <a:blip r:embed="rId2"/>
                <a:stretch>
                  <a:fillRect l="-843" t="-1254" b="-627"/>
                </a:stretch>
              </a:blipFill>
            </p:spPr>
            <p:txBody>
              <a:bodyPr/>
              <a:lstStyle/>
              <a:p>
                <a:r>
                  <a:rPr lang="fr-FR">
                    <a:noFill/>
                  </a:rPr>
                  <a:t> </a:t>
                </a:r>
              </a:p>
            </p:txBody>
          </p:sp>
        </mc:Fallback>
      </mc:AlternateContent>
    </p:spTree>
    <p:extLst>
      <p:ext uri="{BB962C8B-B14F-4D97-AF65-F5344CB8AC3E}">
        <p14:creationId xmlns:p14="http://schemas.microsoft.com/office/powerpoint/2010/main" val="329149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Représentation matricielle.</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Composition d’applications linéaires : vidéo introductive</a:t>
            </a:r>
          </a:p>
        </p:txBody>
      </p:sp>
      <p:pic>
        <p:nvPicPr>
          <p:cNvPr id="4" name="Média en ligne 3" descr="Matrix multiplication as composition | Chapter 4, Essence of linear algebra">
            <a:hlinkClick r:id="" action="ppaction://media"/>
            <a:extLst>
              <a:ext uri="{FF2B5EF4-FFF2-40B4-BE49-F238E27FC236}">
                <a16:creationId xmlns:a16="http://schemas.microsoft.com/office/drawing/2014/main" id="{B9011F02-4B81-9842-B457-10627166FF6A}"/>
              </a:ext>
            </a:extLst>
          </p:cNvPr>
          <p:cNvPicPr>
            <a:picLocks noRot="1" noChangeAspect="1"/>
          </p:cNvPicPr>
          <p:nvPr>
            <a:videoFile r:link="rId1"/>
          </p:nvPr>
        </p:nvPicPr>
        <p:blipFill>
          <a:blip r:embed="rId3"/>
          <a:stretch>
            <a:fillRect/>
          </a:stretch>
        </p:blipFill>
        <p:spPr>
          <a:xfrm>
            <a:off x="2494800" y="2340000"/>
            <a:ext cx="7200000" cy="4068000"/>
          </a:xfrm>
          <a:prstGeom prst="rect">
            <a:avLst/>
          </a:prstGeom>
        </p:spPr>
      </p:pic>
    </p:spTree>
    <p:extLst>
      <p:ext uri="{BB962C8B-B14F-4D97-AF65-F5344CB8AC3E}">
        <p14:creationId xmlns:p14="http://schemas.microsoft.com/office/powerpoint/2010/main" val="316917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Représentation matricielle.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583627"/>
              </a:xfrm>
              <a:prstGeom prst="rect">
                <a:avLst/>
              </a:prstGeom>
              <a:noFill/>
            </p:spPr>
            <p:txBody>
              <a:bodyPr wrap="square" rtlCol="0">
                <a:spAutoFit/>
              </a:bodyPr>
              <a:lstStyle/>
              <a:p>
                <a:r>
                  <a:rPr lang="fr-FR" sz="2400" b="1" dirty="0"/>
                  <a:t>Composition d’applications linéaires : propriété et définition</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𝐸</m:t>
                    </m:r>
                    <m:r>
                      <a:rPr lang="fr-FR" sz="2400" i="1">
                        <a:latin typeface="Cambria Math" panose="02040503050406030204" pitchFamily="18" charset="0"/>
                      </a:rPr>
                      <m:t>,</m:t>
                    </m:r>
                    <m:r>
                      <a:rPr lang="fr-FR" sz="2400" i="1">
                        <a:latin typeface="Cambria Math" panose="02040503050406030204" pitchFamily="18" charset="0"/>
                      </a:rPr>
                      <m:t>𝐹</m:t>
                    </m:r>
                  </m:oMath>
                </a14:m>
                <a:r>
                  <a:rPr lang="fr-FR" sz="2400" dirty="0"/>
                  <a:t> et </a:t>
                </a:r>
                <a14:m>
                  <m:oMath xmlns:m="http://schemas.openxmlformats.org/officeDocument/2006/math">
                    <m:r>
                      <a:rPr lang="fr-FR" sz="2400" b="0" i="1" smtClean="0">
                        <a:latin typeface="Cambria Math" panose="02040503050406030204" pitchFamily="18" charset="0"/>
                      </a:rPr>
                      <m:t>𝐺</m:t>
                    </m:r>
                  </m:oMath>
                </a14:m>
                <a:r>
                  <a:rPr lang="fr-FR" sz="2400" dirty="0"/>
                  <a:t> trois espaces vectoriels.</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ea typeface="Cambria Math" panose="02040503050406030204" pitchFamily="18" charset="0"/>
                  </a:rPr>
                  <a:t>Soit </a:t>
                </a:r>
                <a14:m>
                  <m:oMath xmlns:m="http://schemas.openxmlformats.org/officeDocument/2006/math">
                    <m:r>
                      <a:rPr lang="fr-FR" sz="2400" i="1">
                        <a:latin typeface="Cambria Math" panose="02040503050406030204" pitchFamily="18" charset="0"/>
                        <a:ea typeface="Cambria Math" panose="02040503050406030204" pitchFamily="18" charset="0"/>
                      </a:rPr>
                      <m:t>𝑓</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ℒ</m:t>
                    </m:r>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𝐸</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𝐹</m:t>
                        </m:r>
                      </m:e>
                    </m:d>
                  </m:oMath>
                </a14:m>
                <a:r>
                  <a:rPr lang="fr-FR" sz="2400" dirty="0"/>
                  <a:t> et </a:t>
                </a:r>
                <a14:m>
                  <m:oMath xmlns:m="http://schemas.openxmlformats.org/officeDocument/2006/math">
                    <m:r>
                      <a:rPr lang="fr-FR" sz="2400" i="1">
                        <a:latin typeface="Cambria Math" panose="02040503050406030204" pitchFamily="18" charset="0"/>
                        <a:ea typeface="Cambria Math" panose="02040503050406030204" pitchFamily="18" charset="0"/>
                      </a:rPr>
                      <m:t>𝑔</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ℒ</m:t>
                    </m:r>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𝐹</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𝐺</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définit </a:t>
                </a:r>
                <a:r>
                  <a:rPr lang="fr-FR" sz="2400" b="1" dirty="0"/>
                  <a:t>l’application composée </a:t>
                </a:r>
                <a:r>
                  <a:rPr lang="fr-FR" sz="2400" dirty="0"/>
                  <a:t>de </a:t>
                </a:r>
                <a14:m>
                  <m:oMath xmlns:m="http://schemas.openxmlformats.org/officeDocument/2006/math">
                    <m:r>
                      <a:rPr lang="fr-FR" sz="2400" b="0" i="1" smtClean="0">
                        <a:latin typeface="Cambria Math" panose="02040503050406030204" pitchFamily="18" charset="0"/>
                      </a:rPr>
                      <m:t>𝑔</m:t>
                    </m:r>
                  </m:oMath>
                </a14:m>
                <a:r>
                  <a:rPr lang="fr-FR" sz="2400" dirty="0"/>
                  <a:t> par </a:t>
                </a:r>
                <a14:m>
                  <m:oMath xmlns:m="http://schemas.openxmlformats.org/officeDocument/2006/math">
                    <m:r>
                      <a:rPr lang="fr-FR" sz="2400" b="0" i="1" smtClean="0">
                        <a:latin typeface="Cambria Math" panose="02040503050406030204" pitchFamily="18" charset="0"/>
                      </a:rPr>
                      <m:t>𝑓</m:t>
                    </m:r>
                  </m:oMath>
                </a14:m>
                <a:r>
                  <a:rPr lang="fr-FR" sz="2400" dirty="0"/>
                  <a:t>, notée </a:t>
                </a:r>
                <a14:m>
                  <m:oMath xmlns:m="http://schemas.openxmlformats.org/officeDocument/2006/math">
                    <m:r>
                      <a:rPr lang="fr-FR" sz="2400" b="0" i="1" smtClean="0">
                        <a:latin typeface="Cambria Math" panose="02040503050406030204" pitchFamily="18" charset="0"/>
                      </a:rPr>
                      <m:t>𝑔</m:t>
                    </m:r>
                    <m:r>
                      <a:rPr lang="fr-FR" sz="2400" b="0" i="1" smtClean="0">
                        <a:latin typeface="Cambria Math" panose="02040503050406030204" pitchFamily="18" charset="0"/>
                      </a:rPr>
                      <m:t>∘</m:t>
                    </m:r>
                    <m:r>
                      <a:rPr lang="fr-FR" sz="2400" b="0" i="1" smtClean="0">
                        <a:latin typeface="Cambria Math" panose="02040503050406030204" pitchFamily="18" charset="0"/>
                      </a:rPr>
                      <m:t>𝑓</m:t>
                    </m:r>
                  </m:oMath>
                </a14:m>
                <a:r>
                  <a:rPr lang="fr-FR" sz="2400" dirty="0"/>
                  <a:t>, comme étant</a:t>
                </a:r>
              </a:p>
              <a:p>
                <a:endParaRPr lang="fr-FR" sz="2400" dirty="0"/>
              </a:p>
              <a:p>
                <a:pPr/>
                <a14:m>
                  <m:oMathPara xmlns:m="http://schemas.openxmlformats.org/officeDocument/2006/math">
                    <m:oMathParaPr>
                      <m:jc m:val="centerGroup"/>
                    </m:oMathParaPr>
                    <m:oMath xmlns:m="http://schemas.openxmlformats.org/officeDocument/2006/math">
                      <m:m>
                        <m:mPr>
                          <m:mcs>
                            <m:mc>
                              <m:mcPr>
                                <m:count m:val="5"/>
                                <m:mcJc m:val="center"/>
                              </m:mcPr>
                            </m:mc>
                          </m:mcs>
                          <m:ctrlPr>
                            <a:rPr lang="fr-FR" sz="2400" i="1">
                              <a:latin typeface="Cambria Math" panose="02040503050406030204" pitchFamily="18" charset="0"/>
                            </a:rPr>
                          </m:ctrlPr>
                        </m:mPr>
                        <m:mr>
                          <m:e>
                            <m:r>
                              <m:rPr>
                                <m:brk m:alnAt="7"/>
                              </m:rPr>
                              <a:rPr lang="fr-FR" sz="2400" b="0" i="1" smtClean="0">
                                <a:latin typeface="Cambria Math" panose="02040503050406030204" pitchFamily="18" charset="0"/>
                              </a:rPr>
                              <m:t>𝑔</m:t>
                            </m:r>
                            <m:r>
                              <a:rPr lang="fr-FR" sz="2400" b="0" i="1" smtClean="0">
                                <a:latin typeface="Cambria Math" panose="02040503050406030204" pitchFamily="18" charset="0"/>
                              </a:rPr>
                              <m:t>∘</m:t>
                            </m:r>
                            <m:r>
                              <a:rPr lang="fr-FR" sz="2400" i="1">
                                <a:latin typeface="Cambria Math" panose="02040503050406030204" pitchFamily="18" charset="0"/>
                              </a:rPr>
                              <m:t>𝑓</m:t>
                            </m:r>
                          </m:e>
                          <m:e>
                            <m:r>
                              <a:rPr lang="fr-FR" sz="2400" i="1">
                                <a:latin typeface="Cambria Math" panose="02040503050406030204" pitchFamily="18" charset="0"/>
                              </a:rPr>
                              <m:t>:</m:t>
                            </m:r>
                          </m:e>
                          <m:e>
                            <m:r>
                              <a:rPr lang="fr-FR" sz="2400" i="1">
                                <a:latin typeface="Cambria Math" panose="02040503050406030204" pitchFamily="18" charset="0"/>
                              </a:rPr>
                              <m:t>𝐸</m:t>
                            </m:r>
                          </m:e>
                          <m:e>
                            <m:r>
                              <a:rPr lang="fr-FR" sz="2400" i="1">
                                <a:latin typeface="Cambria Math" panose="02040503050406030204" pitchFamily="18" charset="0"/>
                                <a:ea typeface="Cambria Math" panose="02040503050406030204" pitchFamily="18" charset="0"/>
                              </a:rPr>
                              <m:t>⟶</m:t>
                            </m:r>
                          </m:e>
                          <m:e>
                            <m:r>
                              <a:rPr lang="fr-FR" sz="2400" b="0" i="1" smtClean="0">
                                <a:latin typeface="Cambria Math" panose="02040503050406030204" pitchFamily="18" charset="0"/>
                                <a:ea typeface="Cambria Math" panose="02040503050406030204" pitchFamily="18" charset="0"/>
                              </a:rPr>
                              <m:t>𝐺</m:t>
                            </m:r>
                          </m:e>
                        </m:mr>
                        <m:mr>
                          <m:e>
                            <m:r>
                              <a:rPr lang="fr-FR" sz="2400" i="1">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𝑢</m:t>
                            </m:r>
                          </m:e>
                          <m:e>
                            <m:r>
                              <a:rPr lang="fr-FR" sz="2400" i="1">
                                <a:latin typeface="Cambria Math" panose="02040503050406030204" pitchFamily="18" charset="0"/>
                                <a:ea typeface="Cambria Math" panose="02040503050406030204" pitchFamily="18" charset="0"/>
                              </a:rPr>
                              <m:t>⟼</m:t>
                            </m:r>
                          </m:e>
                          <m:e>
                            <m:r>
                              <a:rPr lang="fr-FR" sz="2400" b="0" i="1" smtClean="0">
                                <a:latin typeface="Cambria Math" panose="02040503050406030204" pitchFamily="18" charset="0"/>
                                <a:ea typeface="Cambria Math" panose="02040503050406030204" pitchFamily="18" charset="0"/>
                              </a:rPr>
                              <m:t>𝑔</m:t>
                            </m:r>
                            <m:d>
                              <m:dPr>
                                <m:ctrlPr>
                                  <a:rPr lang="fr-FR" sz="2400" b="0" i="1" smtClean="0">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𝑓</m:t>
                                </m:r>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𝑢</m:t>
                                    </m:r>
                                  </m:e>
                                </m:d>
                              </m:e>
                            </m:d>
                          </m:e>
                        </m:mr>
                      </m:m>
                    </m:oMath>
                  </m:oMathPara>
                </a14:m>
                <a:endParaRPr lang="fr-FR" sz="2400" dirty="0"/>
              </a:p>
              <a:p>
                <a:endParaRPr lang="fr-FR" sz="2400" dirty="0"/>
              </a:p>
              <a:p>
                <a:pPr marL="342900" indent="-342900">
                  <a:buFont typeface="Arial" panose="020B0604020202020204" pitchFamily="34" charset="0"/>
                  <a:buChar char="•"/>
                </a:pPr>
                <a:r>
                  <a:rPr lang="fr-FR" sz="2400" dirty="0"/>
                  <a:t>On a </a:t>
                </a:r>
                <a14:m>
                  <m:oMath xmlns:m="http://schemas.openxmlformats.org/officeDocument/2006/math">
                    <m:r>
                      <a:rPr lang="fr-FR" sz="2400" b="0" i="1" smtClean="0">
                        <a:latin typeface="Cambria Math" panose="02040503050406030204" pitchFamily="18" charset="0"/>
                      </a:rPr>
                      <m:t>𝑔</m:t>
                    </m:r>
                    <m:r>
                      <a:rPr lang="fr-FR" sz="2400" b="0" i="1" smtClean="0">
                        <a:latin typeface="Cambria Math" panose="02040503050406030204" pitchFamily="18" charset="0"/>
                      </a:rPr>
                      <m:t>∘</m:t>
                    </m:r>
                    <m:r>
                      <a:rPr lang="fr-FR" sz="2400" b="0" i="1" smtClean="0">
                        <a:latin typeface="Cambria Math" panose="02040503050406030204" pitchFamily="18" charset="0"/>
                      </a:rPr>
                      <m:t>𝑓</m:t>
                    </m:r>
                    <m:r>
                      <a:rPr lang="fr-FR" sz="2400" b="0" i="1" smtClean="0">
                        <a:latin typeface="Cambria Math" panose="02040503050406030204" pitchFamily="18" charset="0"/>
                      </a:rPr>
                      <m:t>∈</m:t>
                    </m:r>
                    <m:r>
                      <a:rPr lang="fr-FR" sz="2400" i="1">
                        <a:latin typeface="Cambria Math" panose="02040503050406030204" pitchFamily="18" charset="0"/>
                        <a:ea typeface="Cambria Math" panose="02040503050406030204" pitchFamily="18" charset="0"/>
                      </a:rPr>
                      <m:t>ℒ</m:t>
                    </m:r>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𝐸</m:t>
                        </m:r>
                        <m:r>
                          <a:rPr lang="fr-FR" sz="2400" i="1">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𝐺</m:t>
                        </m:r>
                      </m:e>
                    </m:d>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583627"/>
              </a:xfrm>
              <a:prstGeom prst="rect">
                <a:avLst/>
              </a:prstGeom>
              <a:blipFill>
                <a:blip r:embed="rId3"/>
                <a:stretch>
                  <a:fillRect l="-843" t="-1105" b="-1934"/>
                </a:stretch>
              </a:blipFill>
            </p:spPr>
            <p:txBody>
              <a:bodyPr/>
              <a:lstStyle/>
              <a:p>
                <a:r>
                  <a:rPr lang="fr-FR">
                    <a:noFill/>
                  </a:rPr>
                  <a:t> </a:t>
                </a:r>
              </a:p>
            </p:txBody>
          </p:sp>
        </mc:Fallback>
      </mc:AlternateContent>
    </p:spTree>
    <p:extLst>
      <p:ext uri="{BB962C8B-B14F-4D97-AF65-F5344CB8AC3E}">
        <p14:creationId xmlns:p14="http://schemas.microsoft.com/office/powerpoint/2010/main" val="224121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Représentation matricielle.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801875"/>
              </a:xfrm>
              <a:prstGeom prst="rect">
                <a:avLst/>
              </a:prstGeom>
              <a:noFill/>
            </p:spPr>
            <p:txBody>
              <a:bodyPr wrap="square" rtlCol="0">
                <a:spAutoFit/>
              </a:bodyPr>
              <a:lstStyle/>
              <a:p>
                <a:r>
                  <a:rPr lang="fr-FR" sz="2400" b="1" dirty="0"/>
                  <a:t>Composition d’applications linéaires : théorème</a:t>
                </a:r>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𝐸</m:t>
                    </m:r>
                    <m:r>
                      <a:rPr lang="fr-FR" sz="2400" i="1">
                        <a:latin typeface="Cambria Math" panose="02040503050406030204" pitchFamily="18" charset="0"/>
                      </a:rPr>
                      <m:t>,</m:t>
                    </m:r>
                    <m:r>
                      <a:rPr lang="fr-FR" sz="2400" i="1">
                        <a:latin typeface="Cambria Math" panose="02040503050406030204" pitchFamily="18" charset="0"/>
                      </a:rPr>
                      <m:t>𝐹</m:t>
                    </m:r>
                  </m:oMath>
                </a14:m>
                <a:r>
                  <a:rPr lang="fr-FR" sz="2400" dirty="0"/>
                  <a:t> et </a:t>
                </a:r>
                <a14:m>
                  <m:oMath xmlns:m="http://schemas.openxmlformats.org/officeDocument/2006/math">
                    <m:r>
                      <a:rPr lang="fr-FR" sz="2400" b="0" i="1" smtClean="0">
                        <a:latin typeface="Cambria Math" panose="02040503050406030204" pitchFamily="18" charset="0"/>
                      </a:rPr>
                      <m:t>𝐺</m:t>
                    </m:r>
                  </m:oMath>
                </a14:m>
                <a:r>
                  <a:rPr lang="fr-FR" sz="2400" dirty="0"/>
                  <a:t> trois espaces vectoriels.</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ea typeface="Cambria Math" panose="02040503050406030204" pitchFamily="18" charset="0"/>
                      </a:rPr>
                      <m:t>ℬ</m:t>
                    </m:r>
                  </m:oMath>
                </a14:m>
                <a:r>
                  <a:rPr lang="fr-FR" sz="2400" dirty="0"/>
                  <a:t> une base et </a:t>
                </a:r>
                <a14:m>
                  <m:oMath xmlns:m="http://schemas.openxmlformats.org/officeDocument/2006/math">
                    <m:r>
                      <a:rPr lang="fr-FR" sz="2400" i="1">
                        <a:latin typeface="Cambria Math" panose="02040503050406030204" pitchFamily="18" charset="0"/>
                      </a:rPr>
                      <m:t>𝐸</m:t>
                    </m:r>
                  </m:oMath>
                </a14:m>
                <a:r>
                  <a:rPr lang="fr-FR" sz="2400" dirty="0"/>
                  <a:t>, </a:t>
                </a:r>
                <a14:m>
                  <m:oMath xmlns:m="http://schemas.openxmlformats.org/officeDocument/2006/math">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oMath>
                </a14:m>
                <a:r>
                  <a:rPr lang="fr-FR" sz="2400" dirty="0"/>
                  <a:t> une base de </a:t>
                </a:r>
                <a14:m>
                  <m:oMath xmlns:m="http://schemas.openxmlformats.org/officeDocument/2006/math">
                    <m:r>
                      <a:rPr lang="fr-FR" sz="2400" i="1">
                        <a:latin typeface="Cambria Math" panose="02040503050406030204" pitchFamily="18" charset="0"/>
                      </a:rPr>
                      <m:t>𝐹</m:t>
                    </m:r>
                  </m:oMath>
                </a14:m>
                <a:r>
                  <a:rPr lang="fr-FR" sz="2400" dirty="0"/>
                  <a:t> et </a:t>
                </a:r>
                <a14:m>
                  <m:oMath xmlns:m="http://schemas.openxmlformats.org/officeDocument/2006/math">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oMath>
                </a14:m>
                <a:r>
                  <a:rPr lang="fr-FR" sz="2400" dirty="0"/>
                  <a:t> une base de </a:t>
                </a:r>
                <a14:m>
                  <m:oMath xmlns:m="http://schemas.openxmlformats.org/officeDocument/2006/math">
                    <m:r>
                      <a:rPr lang="fr-FR" sz="2400" b="0" i="1" smtClean="0">
                        <a:latin typeface="Cambria Math" panose="02040503050406030204" pitchFamily="18" charset="0"/>
                      </a:rPr>
                      <m:t>𝐺</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ea typeface="Cambria Math" panose="02040503050406030204" pitchFamily="18" charset="0"/>
                  </a:rPr>
                  <a:t>Soit </a:t>
                </a:r>
                <a14:m>
                  <m:oMath xmlns:m="http://schemas.openxmlformats.org/officeDocument/2006/math">
                    <m:r>
                      <a:rPr lang="fr-FR" sz="2400" i="1">
                        <a:latin typeface="Cambria Math" panose="02040503050406030204" pitchFamily="18" charset="0"/>
                        <a:ea typeface="Cambria Math" panose="02040503050406030204" pitchFamily="18" charset="0"/>
                      </a:rPr>
                      <m:t>𝑓</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ℒ</m:t>
                    </m:r>
                    <m:d>
                      <m:dPr>
                        <m:ctrlPr>
                          <a:rPr lang="fr-FR" sz="2400" i="1">
                            <a:latin typeface="Cambria Math" panose="02040503050406030204" pitchFamily="18" charset="0"/>
                            <a:ea typeface="Cambria Math" panose="02040503050406030204" pitchFamily="18" charset="0"/>
                          </a:rPr>
                        </m:ctrlPr>
                      </m:dPr>
                      <m:e>
                        <m:r>
                          <a:rPr lang="fr-FR" sz="2400" i="1">
                            <a:latin typeface="Cambria Math" panose="02040503050406030204" pitchFamily="18" charset="0"/>
                            <a:ea typeface="Cambria Math" panose="02040503050406030204" pitchFamily="18" charset="0"/>
                          </a:rPr>
                          <m:t>𝐸</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𝐹</m:t>
                        </m:r>
                      </m:e>
                    </m:d>
                  </m:oMath>
                </a14:m>
                <a:r>
                  <a:rPr lang="fr-FR" sz="2400" dirty="0"/>
                  <a:t> et </a:t>
                </a:r>
                <a14:m>
                  <m:oMath xmlns:m="http://schemas.openxmlformats.org/officeDocument/2006/math">
                    <m:r>
                      <a:rPr lang="fr-FR" sz="2400" b="0" i="1" smtClean="0">
                        <a:latin typeface="Cambria Math" panose="02040503050406030204" pitchFamily="18" charset="0"/>
                        <a:ea typeface="Cambria Math" panose="02040503050406030204" pitchFamily="18" charset="0"/>
                      </a:rPr>
                      <m:t>𝑔</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ℒ</m:t>
                    </m:r>
                    <m:d>
                      <m:dPr>
                        <m:ctrlPr>
                          <a:rPr lang="fr-FR" sz="2400" i="1">
                            <a:latin typeface="Cambria Math" panose="02040503050406030204" pitchFamily="18" charset="0"/>
                            <a:ea typeface="Cambria Math" panose="02040503050406030204" pitchFamily="18" charset="0"/>
                          </a:rPr>
                        </m:ctrlPr>
                      </m:dPr>
                      <m:e>
                        <m:r>
                          <a:rPr lang="fr-FR" sz="2400" b="0" i="1" smtClean="0">
                            <a:latin typeface="Cambria Math" panose="02040503050406030204" pitchFamily="18" charset="0"/>
                            <a:ea typeface="Cambria Math" panose="02040503050406030204" pitchFamily="18" charset="0"/>
                          </a:rPr>
                          <m:t>𝐹</m:t>
                        </m:r>
                        <m:r>
                          <a:rPr lang="fr-FR" sz="2400" i="1">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𝐺</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Alors</a:t>
                </a:r>
              </a:p>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sub>
                      </m:sSub>
                      <m:d>
                        <m:dPr>
                          <m:ctrlPr>
                            <a:rPr lang="fr-FR" sz="2400" i="1">
                              <a:latin typeface="Cambria Math" panose="02040503050406030204" pitchFamily="18" charset="0"/>
                            </a:rPr>
                          </m:ctrlPr>
                        </m:dPr>
                        <m:e>
                          <m:r>
                            <a:rPr lang="fr-FR" sz="2400" b="0" i="1" smtClean="0">
                              <a:latin typeface="Cambria Math" panose="02040503050406030204" pitchFamily="18" charset="0"/>
                            </a:rPr>
                            <m:t>𝑔</m:t>
                          </m:r>
                          <m:r>
                            <a:rPr lang="fr-FR" sz="2400" b="0" i="1" smtClean="0">
                              <a:latin typeface="Cambria Math" panose="02040503050406030204" pitchFamily="18" charset="0"/>
                            </a:rPr>
                            <m:t>∘</m:t>
                          </m:r>
                          <m:r>
                            <a:rPr lang="fr-FR" sz="2400" i="1">
                              <a:latin typeface="Cambria Math" panose="02040503050406030204" pitchFamily="18" charset="0"/>
                            </a:rPr>
                            <m:t>𝑓</m:t>
                          </m:r>
                        </m:e>
                      </m:d>
                      <m:r>
                        <a:rPr lang="fr-FR" sz="2400" b="0" i="1" smtClean="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r>
                            <a:rPr lang="fr-FR" sz="2400" b="0" i="1" smtClean="0">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sub>
                      </m:sSub>
                      <m:d>
                        <m:dPr>
                          <m:ctrlPr>
                            <a:rPr lang="fr-FR" sz="2400" i="1">
                              <a:latin typeface="Cambria Math" panose="02040503050406030204" pitchFamily="18" charset="0"/>
                            </a:rPr>
                          </m:ctrlPr>
                        </m:dPr>
                        <m:e>
                          <m:r>
                            <a:rPr lang="fr-FR" sz="2400" b="0" i="1" smtClean="0">
                              <a:latin typeface="Cambria Math" panose="02040503050406030204" pitchFamily="18" charset="0"/>
                            </a:rPr>
                            <m:t>𝑔</m:t>
                          </m:r>
                        </m:e>
                      </m:d>
                      <m:r>
                        <a:rPr lang="fr-FR" sz="2400" b="0" i="1" smtClean="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801875"/>
              </a:xfrm>
              <a:prstGeom prst="rect">
                <a:avLst/>
              </a:prstGeom>
              <a:blipFill>
                <a:blip r:embed="rId3"/>
                <a:stretch>
                  <a:fillRect l="-843" t="-1333" b="-1000"/>
                </a:stretch>
              </a:blipFill>
            </p:spPr>
            <p:txBody>
              <a:bodyPr/>
              <a:lstStyle/>
              <a:p>
                <a:r>
                  <a:rPr lang="fr-FR">
                    <a:noFill/>
                  </a:rPr>
                  <a:t> </a:t>
                </a:r>
              </a:p>
            </p:txBody>
          </p:sp>
        </mc:Fallback>
      </mc:AlternateContent>
    </p:spTree>
    <p:extLst>
      <p:ext uri="{BB962C8B-B14F-4D97-AF65-F5344CB8AC3E}">
        <p14:creationId xmlns:p14="http://schemas.microsoft.com/office/powerpoint/2010/main" val="1839587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Représentation matricielle.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343561"/>
              </a:xfrm>
              <a:prstGeom prst="rect">
                <a:avLst/>
              </a:prstGeom>
              <a:noFill/>
            </p:spPr>
            <p:txBody>
              <a:bodyPr wrap="square" rtlCol="0">
                <a:spAutoFit/>
              </a:bodyPr>
              <a:lstStyle/>
              <a:p>
                <a:r>
                  <a:rPr lang="fr-FR" sz="2400" b="1" dirty="0"/>
                  <a:t>Composition d’applications linéaires : exemple</a:t>
                </a:r>
              </a:p>
              <a:p>
                <a:endParaRPr lang="fr-FR" sz="2400" dirty="0"/>
              </a:p>
              <a:p>
                <a:pPr marL="342900" indent="-342900">
                  <a:buFont typeface="Arial" panose="020B0604020202020204" pitchFamily="34" charset="0"/>
                  <a:buChar char="•"/>
                </a:pPr>
                <a:r>
                  <a:rPr lang="fr-FR" sz="2400" dirty="0"/>
                  <a:t>Soit </a:t>
                </a:r>
                <a14:m>
                  <m:oMath xmlns:m="http://schemas.openxmlformats.org/officeDocument/2006/math">
                    <m:r>
                      <a:rPr lang="fr-FR" sz="2400" i="1">
                        <a:latin typeface="Cambria Math" panose="02040503050406030204" pitchFamily="18" charset="0"/>
                      </a:rPr>
                      <m:t>𝑓</m:t>
                    </m:r>
                  </m:oMath>
                </a14:m>
                <a:r>
                  <a:rPr lang="fr-FR" sz="2400" dirty="0"/>
                  <a:t> l’application de </a:t>
                </a:r>
                <a14:m>
                  <m:oMath xmlns:m="http://schemas.openxmlformats.org/officeDocument/2006/math">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i="1">
                            <a:latin typeface="Cambria Math" panose="02040503050406030204" pitchFamily="18" charset="0"/>
                          </a:rPr>
                          <m:t>2</m:t>
                        </m:r>
                      </m:sup>
                    </m:sSup>
                  </m:oMath>
                </a14:m>
                <a:r>
                  <a:rPr lang="fr-FR" sz="2400" dirty="0"/>
                  <a:t> dans </a:t>
                </a:r>
                <a14:m>
                  <m:oMath xmlns:m="http://schemas.openxmlformats.org/officeDocument/2006/math">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b="0" i="1" smtClean="0">
                            <a:latin typeface="Cambria Math" panose="02040503050406030204" pitchFamily="18" charset="0"/>
                          </a:rPr>
                          <m:t>2</m:t>
                        </m:r>
                      </m:sup>
                    </m:sSup>
                  </m:oMath>
                </a14:m>
                <a:r>
                  <a:rPr lang="fr-FR" sz="2400" dirty="0"/>
                  <a:t> définie par</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𝑥</m:t>
                                </m:r>
                              </m:e>
                            </m:mr>
                            <m:mr>
                              <m:e>
                                <m:r>
                                  <a:rPr lang="fr-FR" sz="2400" i="1">
                                    <a:latin typeface="Cambria Math" panose="02040503050406030204" pitchFamily="18" charset="0"/>
                                  </a:rPr>
                                  <m:t>𝑦</m:t>
                                </m:r>
                              </m:e>
                            </m:mr>
                          </m:m>
                        </m:e>
                      </m:d>
                      <m:r>
                        <a:rPr lang="fr-FR" sz="2400" i="1">
                          <a:latin typeface="Cambria Math" panose="02040503050406030204" pitchFamily="18" charset="0"/>
                          <a:ea typeface="Cambria Math" panose="02040503050406030204" pitchFamily="18" charset="0"/>
                        </a:rPr>
                        <m:t>⟼</m:t>
                      </m:r>
                      <m:d>
                        <m:dPr>
                          <m:ctrlPr>
                            <a:rPr lang="fr-FR" sz="2400" i="1">
                              <a:latin typeface="Cambria Math" panose="02040503050406030204" pitchFamily="18" charset="0"/>
                              <a:ea typeface="Cambria Math" panose="02040503050406030204" pitchFamily="18" charset="0"/>
                            </a:rPr>
                          </m:ctrlPr>
                        </m:dPr>
                        <m:e>
                          <m:m>
                            <m:mPr>
                              <m:mcs>
                                <m:mc>
                                  <m:mcPr>
                                    <m:count m:val="1"/>
                                    <m:mcJc m:val="center"/>
                                  </m:mcPr>
                                </m:mc>
                              </m:mcs>
                              <m:ctrlPr>
                                <a:rPr lang="fr-FR" sz="2400" i="1">
                                  <a:latin typeface="Cambria Math" panose="02040503050406030204" pitchFamily="18" charset="0"/>
                                  <a:ea typeface="Cambria Math" panose="02040503050406030204" pitchFamily="18" charset="0"/>
                                </a:rPr>
                              </m:ctrlPr>
                            </m:mPr>
                            <m:mr>
                              <m:e>
                                <m:r>
                                  <m:rPr>
                                    <m:brk m:alnAt="7"/>
                                  </m:rP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𝑦</m:t>
                                </m:r>
                              </m:e>
                            </m:mr>
                            <m:mr>
                              <m:e>
                                <m:r>
                                  <a:rPr lang="fr-FR" sz="2400" b="0" i="1" smtClean="0">
                                    <a:latin typeface="Cambria Math" panose="02040503050406030204" pitchFamily="18" charset="0"/>
                                    <a:ea typeface="Cambria Math" panose="02040503050406030204" pitchFamily="18" charset="0"/>
                                  </a:rPr>
                                  <m:t>𝑥</m:t>
                                </m:r>
                              </m:e>
                            </m:mr>
                          </m:m>
                        </m:e>
                      </m:d>
                    </m:oMath>
                  </m:oMathPara>
                </a14:m>
                <a:endParaRPr lang="fr-FR" sz="2400" dirty="0"/>
              </a:p>
              <a:p>
                <a:endParaRPr lang="fr-FR" sz="2400" dirty="0"/>
              </a:p>
              <a:p>
                <a:pPr marL="342900" indent="-342900">
                  <a:buFont typeface="Arial" panose="020B0604020202020204" pitchFamily="34" charset="0"/>
                  <a:buChar char="•"/>
                </a:pPr>
                <a:r>
                  <a:rPr lang="fr-FR" sz="2400" dirty="0"/>
                  <a:t>Soit </a:t>
                </a:r>
                <a14:m>
                  <m:oMath xmlns:m="http://schemas.openxmlformats.org/officeDocument/2006/math">
                    <m:r>
                      <a:rPr lang="fr-FR" sz="2400" b="0" i="1" smtClean="0">
                        <a:latin typeface="Cambria Math" panose="02040503050406030204" pitchFamily="18" charset="0"/>
                      </a:rPr>
                      <m:t>𝑔</m:t>
                    </m:r>
                  </m:oMath>
                </a14:m>
                <a:r>
                  <a:rPr lang="fr-FR" sz="2400" dirty="0"/>
                  <a:t> l’application de </a:t>
                </a:r>
                <a14:m>
                  <m:oMath xmlns:m="http://schemas.openxmlformats.org/officeDocument/2006/math">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i="1">
                            <a:latin typeface="Cambria Math" panose="02040503050406030204" pitchFamily="18" charset="0"/>
                          </a:rPr>
                          <m:t>2</m:t>
                        </m:r>
                      </m:sup>
                    </m:sSup>
                  </m:oMath>
                </a14:m>
                <a:r>
                  <a:rPr lang="fr-FR" sz="2400" dirty="0"/>
                  <a:t> dans </a:t>
                </a:r>
                <a14:m>
                  <m:oMath xmlns:m="http://schemas.openxmlformats.org/officeDocument/2006/math">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i="1">
                            <a:latin typeface="Cambria Math" panose="02040503050406030204" pitchFamily="18" charset="0"/>
                          </a:rPr>
                          <m:t>2</m:t>
                        </m:r>
                      </m:sup>
                    </m:sSup>
                  </m:oMath>
                </a14:m>
                <a:r>
                  <a:rPr lang="fr-FR" sz="2400" dirty="0"/>
                  <a:t> définie par</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𝑥</m:t>
                                </m:r>
                              </m:e>
                            </m:mr>
                            <m:mr>
                              <m:e>
                                <m:r>
                                  <a:rPr lang="fr-FR" sz="2400" i="1">
                                    <a:latin typeface="Cambria Math" panose="02040503050406030204" pitchFamily="18" charset="0"/>
                                  </a:rPr>
                                  <m:t>𝑦</m:t>
                                </m:r>
                              </m:e>
                            </m:mr>
                          </m:m>
                        </m:e>
                      </m:d>
                      <m:r>
                        <a:rPr lang="fr-FR" sz="2400" i="1">
                          <a:latin typeface="Cambria Math" panose="02040503050406030204" pitchFamily="18" charset="0"/>
                          <a:ea typeface="Cambria Math" panose="02040503050406030204" pitchFamily="18" charset="0"/>
                        </a:rPr>
                        <m:t>⟼</m:t>
                      </m:r>
                      <m:d>
                        <m:dPr>
                          <m:ctrlPr>
                            <a:rPr lang="fr-FR" sz="2400" i="1">
                              <a:latin typeface="Cambria Math" panose="02040503050406030204" pitchFamily="18" charset="0"/>
                              <a:ea typeface="Cambria Math" panose="02040503050406030204" pitchFamily="18" charset="0"/>
                            </a:rPr>
                          </m:ctrlPr>
                        </m:dPr>
                        <m:e>
                          <m:m>
                            <m:mPr>
                              <m:mcs>
                                <m:mc>
                                  <m:mcPr>
                                    <m:count m:val="1"/>
                                    <m:mcJc m:val="center"/>
                                  </m:mcPr>
                                </m:mc>
                              </m:mcs>
                              <m:ctrlPr>
                                <a:rPr lang="fr-FR" sz="2400" i="1">
                                  <a:latin typeface="Cambria Math" panose="02040503050406030204" pitchFamily="18" charset="0"/>
                                  <a:ea typeface="Cambria Math" panose="02040503050406030204" pitchFamily="18" charset="0"/>
                                </a:rPr>
                              </m:ctrlPr>
                            </m:mPr>
                            <m:mr>
                              <m:e>
                                <m:r>
                                  <m:rPr>
                                    <m:brk m:alnAt="7"/>
                                  </m:rPr>
                                  <a:rPr lang="fr-FR" sz="2400" i="1">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2</m:t>
                                </m:r>
                                <m:r>
                                  <a:rPr lang="fr-FR" sz="2400" b="0" i="1" smtClean="0">
                                    <a:latin typeface="Cambria Math" panose="02040503050406030204" pitchFamily="18" charset="0"/>
                                    <a:ea typeface="Cambria Math" panose="02040503050406030204" pitchFamily="18" charset="0"/>
                                  </a:rPr>
                                  <m:t>𝑥</m:t>
                                </m:r>
                              </m:e>
                            </m:mr>
                            <m:mr>
                              <m:e>
                                <m:r>
                                  <a:rPr lang="fr-FR" sz="2400" b="0" i="1" smtClean="0">
                                    <a:latin typeface="Cambria Math" panose="02040503050406030204" pitchFamily="18" charset="0"/>
                                    <a:ea typeface="Cambria Math" panose="02040503050406030204" pitchFamily="18" charset="0"/>
                                  </a:rPr>
                                  <m:t>𝑦</m:t>
                                </m:r>
                              </m:e>
                            </m:mr>
                          </m:m>
                        </m:e>
                      </m:d>
                    </m:oMath>
                  </m:oMathPara>
                </a14:m>
                <a:endParaRPr lang="fr-FR" sz="2400" dirty="0"/>
              </a:p>
              <a:p>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343561"/>
              </a:xfrm>
              <a:prstGeom prst="rect">
                <a:avLst/>
              </a:prstGeom>
              <a:blipFill>
                <a:blip r:embed="rId2"/>
                <a:stretch>
                  <a:fillRect l="-843" t="-1166"/>
                </a:stretch>
              </a:blipFill>
            </p:spPr>
            <p:txBody>
              <a:bodyPr/>
              <a:lstStyle/>
              <a:p>
                <a:r>
                  <a:rPr lang="fr-FR">
                    <a:noFill/>
                  </a:rPr>
                  <a:t> </a:t>
                </a:r>
              </a:p>
            </p:txBody>
          </p:sp>
        </mc:Fallback>
      </mc:AlternateContent>
    </p:spTree>
    <p:extLst>
      <p:ext uri="{BB962C8B-B14F-4D97-AF65-F5344CB8AC3E}">
        <p14:creationId xmlns:p14="http://schemas.microsoft.com/office/powerpoint/2010/main" val="3304457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Représentation matricielle.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909275"/>
              </a:xfrm>
              <a:prstGeom prst="rect">
                <a:avLst/>
              </a:prstGeom>
              <a:noFill/>
            </p:spPr>
            <p:txBody>
              <a:bodyPr wrap="square" rtlCol="0">
                <a:spAutoFit/>
              </a:bodyPr>
              <a:lstStyle/>
              <a:p>
                <a:r>
                  <a:rPr lang="fr-FR" sz="2400" b="1" dirty="0"/>
                  <a:t>Composition d’applications linéaires : exemple (suite)</a:t>
                </a:r>
              </a:p>
              <a:p>
                <a:endParaRPr lang="fr-FR" sz="2400" dirty="0"/>
              </a:p>
              <a:p>
                <a:pPr marL="342900" indent="-342900">
                  <a:buFont typeface="Arial" panose="020B0604020202020204" pitchFamily="34" charset="0"/>
                  <a:buChar char="•"/>
                </a:pPr>
                <a:r>
                  <a:rPr lang="fr-FR" sz="2400" dirty="0"/>
                  <a:t>Les matrices de </a:t>
                </a:r>
                <a14:m>
                  <m:oMath xmlns:m="http://schemas.openxmlformats.org/officeDocument/2006/math">
                    <m:r>
                      <a:rPr lang="fr-FR" sz="2400" b="0" i="1" smtClean="0">
                        <a:latin typeface="Cambria Math" panose="02040503050406030204" pitchFamily="18" charset="0"/>
                      </a:rPr>
                      <m:t>𝑓</m:t>
                    </m:r>
                  </m:oMath>
                </a14:m>
                <a:r>
                  <a:rPr lang="fr-FR" sz="2400" dirty="0"/>
                  <a:t> et </a:t>
                </a:r>
                <a14:m>
                  <m:oMath xmlns:m="http://schemas.openxmlformats.org/officeDocument/2006/math">
                    <m:r>
                      <a:rPr lang="fr-FR" sz="2400" b="0" i="1" smtClean="0">
                        <a:latin typeface="Cambria Math" panose="02040503050406030204" pitchFamily="18" charset="0"/>
                      </a:rPr>
                      <m:t>𝑔</m:t>
                    </m:r>
                  </m:oMath>
                </a14:m>
                <a:r>
                  <a:rPr lang="fr-FR" sz="2400" dirty="0"/>
                  <a:t> dans la base canonique </a:t>
                </a:r>
                <a14:m>
                  <m:oMath xmlns:m="http://schemas.openxmlformats.org/officeDocument/2006/math">
                    <m:r>
                      <a:rPr lang="fr-FR" sz="2400" b="0" i="1" smtClean="0">
                        <a:latin typeface="Cambria Math" panose="02040503050406030204" pitchFamily="18" charset="0"/>
                      </a:rPr>
                      <m:t>ℬ</m:t>
                    </m:r>
                  </m:oMath>
                </a14:m>
                <a:r>
                  <a:rPr lang="fr-FR" sz="2400" dirty="0"/>
                  <a:t> de </a:t>
                </a:r>
                <a14:m>
                  <m:oMath xmlns:m="http://schemas.openxmlformats.org/officeDocument/2006/math">
                    <m:sSup>
                      <m:sSupPr>
                        <m:ctrlPr>
                          <a:rPr lang="fr-FR" sz="2400" i="1" smtClean="0">
                            <a:latin typeface="Cambria Math" panose="02040503050406030204" pitchFamily="18" charset="0"/>
                          </a:rPr>
                        </m:ctrlPr>
                      </m:sSupPr>
                      <m:e>
                        <m:r>
                          <a:rPr lang="fr-FR" sz="2400" b="0" i="1" smtClean="0">
                            <a:latin typeface="Cambria Math" panose="02040503050406030204" pitchFamily="18" charset="0"/>
                          </a:rPr>
                          <m:t>ℝ</m:t>
                        </m:r>
                      </m:e>
                      <m:sup>
                        <m:r>
                          <a:rPr lang="fr-FR" sz="2400" b="0" i="1" smtClean="0">
                            <a:latin typeface="Cambria Math" panose="02040503050406030204" pitchFamily="18" charset="0"/>
                          </a:rPr>
                          <m:t>2</m:t>
                        </m:r>
                      </m:sup>
                    </m:sSup>
                  </m:oMath>
                </a14:m>
                <a:r>
                  <a:rPr lang="fr-FR" sz="2400" dirty="0"/>
                  <a:t> sont</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2"/>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0</m:t>
                                </m:r>
                              </m:e>
                              <m:e>
                                <m:r>
                                  <a:rPr lang="fr-FR" sz="2400" i="1">
                                    <a:latin typeface="Cambria Math" panose="02040503050406030204" pitchFamily="18" charset="0"/>
                                  </a:rPr>
                                  <m:t>−1</m:t>
                                </m:r>
                              </m:e>
                            </m:mr>
                            <m:mr>
                              <m:e>
                                <m:r>
                                  <a:rPr lang="fr-FR" sz="2400" i="1">
                                    <a:latin typeface="Cambria Math" panose="02040503050406030204" pitchFamily="18" charset="0"/>
                                  </a:rPr>
                                  <m:t>1</m:t>
                                </m:r>
                              </m:e>
                              <m:e>
                                <m:r>
                                  <a:rPr lang="fr-FR" sz="2400" i="1">
                                    <a:latin typeface="Cambria Math" panose="02040503050406030204" pitchFamily="18" charset="0"/>
                                  </a:rPr>
                                  <m:t>0</m:t>
                                </m:r>
                              </m:e>
                            </m:mr>
                          </m:m>
                        </m:e>
                      </m:d>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i="1">
                              <a:latin typeface="Cambria Math" panose="02040503050406030204" pitchFamily="18" charset="0"/>
                            </a:rPr>
                            <m:t>𝑔</m:t>
                          </m:r>
                        </m:e>
                      </m:d>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2"/>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m:t>
                                </m:r>
                                <m:r>
                                  <a:rPr lang="fr-FR" sz="2400" i="1">
                                    <a:latin typeface="Cambria Math" panose="02040503050406030204" pitchFamily="18" charset="0"/>
                                  </a:rPr>
                                  <m:t>2</m:t>
                                </m:r>
                              </m:e>
                              <m:e>
                                <m:r>
                                  <a:rPr lang="fr-FR" sz="2400" i="1">
                                    <a:latin typeface="Cambria Math" panose="02040503050406030204" pitchFamily="18" charset="0"/>
                                  </a:rPr>
                                  <m:t>0</m:t>
                                </m:r>
                              </m:e>
                            </m:mr>
                            <m:mr>
                              <m:e>
                                <m:r>
                                  <a:rPr lang="fr-FR" sz="2400" i="1">
                                    <a:latin typeface="Cambria Math" panose="02040503050406030204" pitchFamily="18" charset="0"/>
                                  </a:rPr>
                                  <m:t>0</m:t>
                                </m:r>
                              </m:e>
                              <m:e>
                                <m:r>
                                  <a:rPr lang="fr-FR" sz="2400" i="1">
                                    <a:latin typeface="Cambria Math" panose="02040503050406030204" pitchFamily="18" charset="0"/>
                                  </a:rPr>
                                  <m:t>1</m:t>
                                </m:r>
                              </m:e>
                            </m:mr>
                          </m:m>
                        </m:e>
                      </m:d>
                    </m:oMath>
                  </m:oMathPara>
                </a14:m>
                <a:endParaRPr lang="fr-FR" sz="2400" dirty="0"/>
              </a:p>
              <a:p>
                <a:endParaRPr lang="fr-FR" sz="2400" dirty="0"/>
              </a:p>
              <a:p>
                <a:pPr marL="342900" indent="-342900">
                  <a:buFont typeface="Arial" panose="020B0604020202020204" pitchFamily="34" charset="0"/>
                  <a:buChar char="•"/>
                </a:pPr>
                <a:r>
                  <a:rPr lang="fr-FR" sz="2400" dirty="0"/>
                  <a:t>On a donc</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b="0" i="1" smtClean="0">
                              <a:latin typeface="Cambria Math" panose="02040503050406030204" pitchFamily="18" charset="0"/>
                            </a:rPr>
                            <m:t>𝑔</m:t>
                          </m:r>
                          <m:r>
                            <a:rPr lang="fr-FR" sz="2400" b="0" i="1" smtClean="0">
                              <a:latin typeface="Cambria Math" panose="02040503050406030204" pitchFamily="18" charset="0"/>
                            </a:rPr>
                            <m:t>∘</m:t>
                          </m:r>
                          <m:r>
                            <a:rPr lang="fr-FR" sz="2400" i="1">
                              <a:latin typeface="Cambria Math" panose="02040503050406030204" pitchFamily="18" charset="0"/>
                            </a:rPr>
                            <m:t>𝑓</m:t>
                          </m:r>
                        </m:e>
                      </m:d>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2"/>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0</m:t>
                                </m:r>
                              </m:e>
                              <m:e>
                                <m:r>
                                  <a:rPr lang="fr-FR" sz="2400" b="0" i="1" smtClean="0">
                                    <a:latin typeface="Cambria Math" panose="02040503050406030204" pitchFamily="18" charset="0"/>
                                  </a:rPr>
                                  <m:t>2</m:t>
                                </m:r>
                              </m:e>
                            </m:mr>
                            <m:mr>
                              <m:e>
                                <m:r>
                                  <a:rPr lang="fr-FR" sz="2400" i="1">
                                    <a:latin typeface="Cambria Math" panose="02040503050406030204" pitchFamily="18" charset="0"/>
                                  </a:rPr>
                                  <m:t>1</m:t>
                                </m:r>
                              </m:e>
                              <m:e>
                                <m:r>
                                  <a:rPr lang="fr-FR" sz="2400" i="1">
                                    <a:latin typeface="Cambria Math" panose="02040503050406030204" pitchFamily="18" charset="0"/>
                                  </a:rPr>
                                  <m:t>0</m:t>
                                </m:r>
                              </m:e>
                            </m:mr>
                          </m:m>
                        </m:e>
                      </m:d>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b="0" i="1" smtClean="0">
                              <a:latin typeface="Cambria Math" panose="02040503050406030204" pitchFamily="18" charset="0"/>
                            </a:rPr>
                            <m:t>𝑓</m:t>
                          </m:r>
                          <m:r>
                            <a:rPr lang="fr-FR" sz="2400" b="0" i="1" smtClean="0">
                              <a:latin typeface="Cambria Math" panose="02040503050406030204" pitchFamily="18" charset="0"/>
                            </a:rPr>
                            <m:t>∘</m:t>
                          </m:r>
                          <m:r>
                            <a:rPr lang="fr-FR" sz="2400" b="0" i="1" smtClean="0">
                              <a:latin typeface="Cambria Math" panose="02040503050406030204" pitchFamily="18" charset="0"/>
                            </a:rPr>
                            <m:t>𝑔</m:t>
                          </m:r>
                        </m:e>
                      </m:d>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2"/>
                                    <m:mcJc m:val="center"/>
                                  </m:mcPr>
                                </m:mc>
                              </m:mcs>
                              <m:ctrlPr>
                                <a:rPr lang="fr-FR" sz="2400" i="1">
                                  <a:latin typeface="Cambria Math" panose="02040503050406030204" pitchFamily="18" charset="0"/>
                                </a:rPr>
                              </m:ctrlPr>
                            </m:mPr>
                            <m:mr>
                              <m:e>
                                <m:r>
                                  <m:rPr>
                                    <m:brk m:alnAt="7"/>
                                  </m:rPr>
                                  <a:rPr lang="fr-FR" sz="2400" b="0" i="1" smtClean="0">
                                    <a:latin typeface="Cambria Math" panose="02040503050406030204" pitchFamily="18" charset="0"/>
                                  </a:rPr>
                                  <m:t>0</m:t>
                                </m:r>
                              </m:e>
                              <m:e>
                                <m:r>
                                  <a:rPr lang="fr-FR" sz="2400" b="0" i="1" smtClean="0">
                                    <a:latin typeface="Cambria Math" panose="02040503050406030204" pitchFamily="18" charset="0"/>
                                  </a:rPr>
                                  <m:t>−1</m:t>
                                </m:r>
                              </m:e>
                            </m:mr>
                            <m:mr>
                              <m:e>
                                <m:r>
                                  <a:rPr lang="fr-FR" sz="2400" b="0" i="1" smtClean="0">
                                    <a:latin typeface="Cambria Math" panose="02040503050406030204" pitchFamily="18" charset="0"/>
                                  </a:rPr>
                                  <m:t>−2</m:t>
                                </m:r>
                              </m:e>
                              <m:e>
                                <m:r>
                                  <a:rPr lang="fr-FR" sz="2400" b="0" i="1" smtClean="0">
                                    <a:latin typeface="Cambria Math" panose="02040503050406030204" pitchFamily="18" charset="0"/>
                                  </a:rPr>
                                  <m:t>0</m:t>
                                </m:r>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909275"/>
              </a:xfrm>
              <a:prstGeom prst="rect">
                <a:avLst/>
              </a:prstGeom>
              <a:blipFill>
                <a:blip r:embed="rId3"/>
                <a:stretch>
                  <a:fillRect l="-843" t="-1294" b="-324"/>
                </a:stretch>
              </a:blipFill>
            </p:spPr>
            <p:txBody>
              <a:bodyPr/>
              <a:lstStyle/>
              <a:p>
                <a:r>
                  <a:rPr lang="fr-FR">
                    <a:noFill/>
                  </a:rPr>
                  <a:t> </a:t>
                </a:r>
              </a:p>
            </p:txBody>
          </p:sp>
        </mc:Fallback>
      </mc:AlternateContent>
    </p:spTree>
    <p:extLst>
      <p:ext uri="{BB962C8B-B14F-4D97-AF65-F5344CB8AC3E}">
        <p14:creationId xmlns:p14="http://schemas.microsoft.com/office/powerpoint/2010/main" val="1350009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Représentation matricielle.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974229"/>
              </a:xfrm>
              <a:prstGeom prst="rect">
                <a:avLst/>
              </a:prstGeom>
              <a:noFill/>
            </p:spPr>
            <p:txBody>
              <a:bodyPr wrap="square" rtlCol="0">
                <a:spAutoFit/>
              </a:bodyPr>
              <a:lstStyle/>
              <a:p>
                <a:r>
                  <a:rPr lang="fr-FR" sz="2400" b="1" dirty="0"/>
                  <a:t>Composition d’applications linéaires : exemple (suite)</a:t>
                </a:r>
              </a:p>
              <a:p>
                <a:endParaRPr lang="fr-FR" sz="2400" dirty="0"/>
              </a:p>
              <a:p>
                <a:pPr marL="342900" indent="-342900">
                  <a:buFont typeface="Arial" panose="020B0604020202020204" pitchFamily="34" charset="0"/>
                  <a:buChar char="•"/>
                </a:pPr>
                <a14:m>
                  <m:oMath xmlns:m="http://schemas.openxmlformats.org/officeDocument/2006/math">
                    <m:r>
                      <a:rPr lang="fr-FR" sz="2400" b="0" i="1" smtClean="0">
                        <a:latin typeface="Cambria Math" panose="02040503050406030204" pitchFamily="18" charset="0"/>
                      </a:rPr>
                      <m:t>𝑔</m:t>
                    </m:r>
                    <m:r>
                      <a:rPr lang="fr-FR" sz="2400" b="0" i="1" smtClean="0">
                        <a:latin typeface="Cambria Math" panose="02040503050406030204" pitchFamily="18" charset="0"/>
                      </a:rPr>
                      <m:t>∘</m:t>
                    </m:r>
                    <m:r>
                      <a:rPr lang="fr-FR" sz="2400" i="1">
                        <a:latin typeface="Cambria Math" panose="02040503050406030204" pitchFamily="18" charset="0"/>
                      </a:rPr>
                      <m:t>𝑓</m:t>
                    </m:r>
                  </m:oMath>
                </a14:m>
                <a:r>
                  <a:rPr lang="fr-FR" sz="2400" dirty="0"/>
                  <a:t> est donc l’application de </a:t>
                </a:r>
                <a14:m>
                  <m:oMath xmlns:m="http://schemas.openxmlformats.org/officeDocument/2006/math">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i="1">
                            <a:latin typeface="Cambria Math" panose="02040503050406030204" pitchFamily="18" charset="0"/>
                          </a:rPr>
                          <m:t>2</m:t>
                        </m:r>
                      </m:sup>
                    </m:sSup>
                  </m:oMath>
                </a14:m>
                <a:r>
                  <a:rPr lang="fr-FR" sz="2400" dirty="0"/>
                  <a:t> dans </a:t>
                </a:r>
                <a14:m>
                  <m:oMath xmlns:m="http://schemas.openxmlformats.org/officeDocument/2006/math">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i="1">
                            <a:latin typeface="Cambria Math" panose="02040503050406030204" pitchFamily="18" charset="0"/>
                          </a:rPr>
                          <m:t>2</m:t>
                        </m:r>
                      </m:sup>
                    </m:sSup>
                  </m:oMath>
                </a14:m>
                <a:r>
                  <a:rPr lang="fr-FR" sz="2400" dirty="0"/>
                  <a:t> définie par</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𝑥</m:t>
                                </m:r>
                              </m:e>
                            </m:mr>
                            <m:mr>
                              <m:e>
                                <m:r>
                                  <a:rPr lang="fr-FR" sz="2400" i="1">
                                    <a:latin typeface="Cambria Math" panose="02040503050406030204" pitchFamily="18" charset="0"/>
                                  </a:rPr>
                                  <m:t>𝑦</m:t>
                                </m:r>
                              </m:e>
                            </m:mr>
                          </m:m>
                        </m:e>
                      </m:d>
                      <m:r>
                        <a:rPr lang="fr-FR" sz="2400" i="1">
                          <a:latin typeface="Cambria Math" panose="02040503050406030204" pitchFamily="18" charset="0"/>
                          <a:ea typeface="Cambria Math" panose="02040503050406030204" pitchFamily="18" charset="0"/>
                        </a:rPr>
                        <m:t>⟼</m:t>
                      </m:r>
                      <m:d>
                        <m:dPr>
                          <m:ctrlPr>
                            <a:rPr lang="fr-FR" sz="2400" i="1">
                              <a:latin typeface="Cambria Math" panose="02040503050406030204" pitchFamily="18" charset="0"/>
                              <a:ea typeface="Cambria Math" panose="02040503050406030204" pitchFamily="18" charset="0"/>
                            </a:rPr>
                          </m:ctrlPr>
                        </m:dPr>
                        <m:e>
                          <m:m>
                            <m:mPr>
                              <m:mcs>
                                <m:mc>
                                  <m:mcPr>
                                    <m:count m:val="1"/>
                                    <m:mcJc m:val="center"/>
                                  </m:mcPr>
                                </m:mc>
                              </m:mcs>
                              <m:ctrlPr>
                                <a:rPr lang="fr-FR" sz="2400" i="1">
                                  <a:latin typeface="Cambria Math" panose="02040503050406030204" pitchFamily="18" charset="0"/>
                                  <a:ea typeface="Cambria Math" panose="02040503050406030204" pitchFamily="18" charset="0"/>
                                </a:rPr>
                              </m:ctrlPr>
                            </m:mPr>
                            <m:mr>
                              <m:e>
                                <m:r>
                                  <m:rPr>
                                    <m:brk m:alnAt="7"/>
                                  </m:rPr>
                                  <a:rPr lang="fr-FR" sz="2400" b="0" i="1" smtClean="0">
                                    <a:latin typeface="Cambria Math" panose="02040503050406030204" pitchFamily="18" charset="0"/>
                                    <a:ea typeface="Cambria Math" panose="02040503050406030204" pitchFamily="18" charset="0"/>
                                  </a:rPr>
                                  <m:t>2</m:t>
                                </m:r>
                                <m:r>
                                  <a:rPr lang="fr-FR" sz="2400" i="1">
                                    <a:latin typeface="Cambria Math" panose="02040503050406030204" pitchFamily="18" charset="0"/>
                                    <a:ea typeface="Cambria Math" panose="02040503050406030204" pitchFamily="18" charset="0"/>
                                  </a:rPr>
                                  <m:t>𝑦</m:t>
                                </m:r>
                              </m:e>
                            </m:mr>
                            <m:mr>
                              <m:e>
                                <m:r>
                                  <a:rPr lang="fr-FR" sz="2400" i="1">
                                    <a:latin typeface="Cambria Math" panose="02040503050406030204" pitchFamily="18" charset="0"/>
                                    <a:ea typeface="Cambria Math" panose="02040503050406030204" pitchFamily="18" charset="0"/>
                                  </a:rPr>
                                  <m:t>𝑥</m:t>
                                </m:r>
                              </m:e>
                            </m:mr>
                          </m:m>
                        </m:e>
                      </m:d>
                    </m:oMath>
                  </m:oMathPara>
                </a14:m>
                <a:endParaRPr lang="fr-FR" sz="2400" dirty="0"/>
              </a:p>
              <a:p>
                <a:endParaRPr lang="fr-FR" sz="2400" dirty="0"/>
              </a:p>
              <a:p>
                <a:pPr marL="342900" indent="-342900">
                  <a:buFont typeface="Arial" panose="020B0604020202020204" pitchFamily="34" charset="0"/>
                  <a:buChar char="•"/>
                </a:pPr>
                <a14:m>
                  <m:oMath xmlns:m="http://schemas.openxmlformats.org/officeDocument/2006/math">
                    <m:r>
                      <a:rPr lang="fr-FR" sz="2400" b="0" i="1" smtClean="0">
                        <a:latin typeface="Cambria Math" panose="02040503050406030204" pitchFamily="18" charset="0"/>
                      </a:rPr>
                      <m:t>𝑓</m:t>
                    </m:r>
                    <m:r>
                      <a:rPr lang="fr-FR" sz="2400" b="0" i="1" smtClean="0">
                        <a:latin typeface="Cambria Math" panose="02040503050406030204" pitchFamily="18" charset="0"/>
                      </a:rPr>
                      <m:t>∘</m:t>
                    </m:r>
                    <m:r>
                      <a:rPr lang="fr-FR" sz="2400" b="0" i="1" smtClean="0">
                        <a:latin typeface="Cambria Math" panose="02040503050406030204" pitchFamily="18" charset="0"/>
                      </a:rPr>
                      <m:t>𝑔</m:t>
                    </m:r>
                  </m:oMath>
                </a14:m>
                <a:r>
                  <a:rPr lang="fr-FR" sz="2400" dirty="0"/>
                  <a:t> est donc l’application de </a:t>
                </a:r>
                <a14:m>
                  <m:oMath xmlns:m="http://schemas.openxmlformats.org/officeDocument/2006/math">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i="1">
                            <a:latin typeface="Cambria Math" panose="02040503050406030204" pitchFamily="18" charset="0"/>
                          </a:rPr>
                          <m:t>2</m:t>
                        </m:r>
                      </m:sup>
                    </m:sSup>
                  </m:oMath>
                </a14:m>
                <a:r>
                  <a:rPr lang="fr-FR" sz="2400" dirty="0"/>
                  <a:t> dans </a:t>
                </a:r>
                <a14:m>
                  <m:oMath xmlns:m="http://schemas.openxmlformats.org/officeDocument/2006/math">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i="1">
                            <a:latin typeface="Cambria Math" panose="02040503050406030204" pitchFamily="18" charset="0"/>
                          </a:rPr>
                          <m:t>2</m:t>
                        </m:r>
                      </m:sup>
                    </m:sSup>
                  </m:oMath>
                </a14:m>
                <a:r>
                  <a:rPr lang="fr-FR" sz="2400" dirty="0"/>
                  <a:t> définie par</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𝑥</m:t>
                                </m:r>
                              </m:e>
                            </m:mr>
                            <m:mr>
                              <m:e>
                                <m:r>
                                  <a:rPr lang="fr-FR" sz="2400" i="1">
                                    <a:latin typeface="Cambria Math" panose="02040503050406030204" pitchFamily="18" charset="0"/>
                                  </a:rPr>
                                  <m:t>𝑦</m:t>
                                </m:r>
                              </m:e>
                            </m:mr>
                          </m:m>
                        </m:e>
                      </m:d>
                      <m:r>
                        <a:rPr lang="fr-FR" sz="2400" i="1">
                          <a:latin typeface="Cambria Math" panose="02040503050406030204" pitchFamily="18" charset="0"/>
                          <a:ea typeface="Cambria Math" panose="02040503050406030204" pitchFamily="18" charset="0"/>
                        </a:rPr>
                        <m:t>⟼</m:t>
                      </m:r>
                      <m:d>
                        <m:dPr>
                          <m:ctrlPr>
                            <a:rPr lang="fr-FR" sz="2400" i="1">
                              <a:latin typeface="Cambria Math" panose="02040503050406030204" pitchFamily="18" charset="0"/>
                              <a:ea typeface="Cambria Math" panose="02040503050406030204" pitchFamily="18" charset="0"/>
                            </a:rPr>
                          </m:ctrlPr>
                        </m:dPr>
                        <m:e>
                          <m:m>
                            <m:mPr>
                              <m:mcs>
                                <m:mc>
                                  <m:mcPr>
                                    <m:count m:val="1"/>
                                    <m:mcJc m:val="center"/>
                                  </m:mcPr>
                                </m:mc>
                              </m:mcs>
                              <m:ctrlPr>
                                <a:rPr lang="fr-FR" sz="2400" i="1">
                                  <a:latin typeface="Cambria Math" panose="02040503050406030204" pitchFamily="18" charset="0"/>
                                  <a:ea typeface="Cambria Math" panose="02040503050406030204" pitchFamily="18" charset="0"/>
                                </a:rPr>
                              </m:ctrlPr>
                            </m:mPr>
                            <m:mr>
                              <m:e>
                                <m:r>
                                  <m:rPr>
                                    <m:brk m:alnAt="7"/>
                                  </m:rP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𝑦</m:t>
                                </m:r>
                              </m:e>
                            </m:mr>
                            <m:mr>
                              <m:e>
                                <m:r>
                                  <a:rPr lang="fr-FR" sz="2400" b="0" i="1" smtClean="0">
                                    <a:latin typeface="Cambria Math" panose="02040503050406030204" pitchFamily="18" charset="0"/>
                                    <a:ea typeface="Cambria Math" panose="02040503050406030204" pitchFamily="18" charset="0"/>
                                  </a:rPr>
                                  <m:t>−2</m:t>
                                </m:r>
                                <m:r>
                                  <a:rPr lang="fr-FR" sz="2400" b="0" i="1" smtClean="0">
                                    <a:latin typeface="Cambria Math" panose="02040503050406030204" pitchFamily="18" charset="0"/>
                                    <a:ea typeface="Cambria Math" panose="02040503050406030204" pitchFamily="18" charset="0"/>
                                  </a:rPr>
                                  <m:t>𝑥</m:t>
                                </m:r>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974229"/>
              </a:xfrm>
              <a:prstGeom prst="rect">
                <a:avLst/>
              </a:prstGeom>
              <a:blipFill>
                <a:blip r:embed="rId2"/>
                <a:stretch>
                  <a:fillRect l="-843" t="-1274"/>
                </a:stretch>
              </a:blipFill>
            </p:spPr>
            <p:txBody>
              <a:bodyPr/>
              <a:lstStyle/>
              <a:p>
                <a:r>
                  <a:rPr lang="fr-FR">
                    <a:noFill/>
                  </a:rPr>
                  <a:t> </a:t>
                </a:r>
              </a:p>
            </p:txBody>
          </p:sp>
        </mc:Fallback>
      </mc:AlternateContent>
    </p:spTree>
    <p:extLst>
      <p:ext uri="{BB962C8B-B14F-4D97-AF65-F5344CB8AC3E}">
        <p14:creationId xmlns:p14="http://schemas.microsoft.com/office/powerpoint/2010/main" val="4003757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Représentation matricielle.</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Composition d’applications linéaires : exemple (suite)</a:t>
            </a:r>
          </a:p>
        </p:txBody>
      </p:sp>
      <p:pic>
        <p:nvPicPr>
          <p:cNvPr id="5" name="Image 4">
            <a:extLst>
              <a:ext uri="{FF2B5EF4-FFF2-40B4-BE49-F238E27FC236}">
                <a16:creationId xmlns:a16="http://schemas.microsoft.com/office/drawing/2014/main" id="{700D2A14-308B-2D49-A1BB-C89A6A3DFB06}"/>
              </a:ext>
            </a:extLst>
          </p:cNvPr>
          <p:cNvPicPr>
            <a:picLocks noChangeAspect="1"/>
          </p:cNvPicPr>
          <p:nvPr/>
        </p:nvPicPr>
        <p:blipFill>
          <a:blip r:embed="rId2"/>
          <a:stretch>
            <a:fillRect/>
          </a:stretch>
        </p:blipFill>
        <p:spPr>
          <a:xfrm>
            <a:off x="549065" y="2121605"/>
            <a:ext cx="5220000" cy="4481439"/>
          </a:xfrm>
          <a:prstGeom prst="rect">
            <a:avLst/>
          </a:prstGeom>
        </p:spPr>
      </p:pic>
      <p:pic>
        <p:nvPicPr>
          <p:cNvPr id="7" name="Image 6">
            <a:extLst>
              <a:ext uri="{FF2B5EF4-FFF2-40B4-BE49-F238E27FC236}">
                <a16:creationId xmlns:a16="http://schemas.microsoft.com/office/drawing/2014/main" id="{F1A74C30-13B3-AD4F-A54C-25483C23EDF3}"/>
              </a:ext>
            </a:extLst>
          </p:cNvPr>
          <p:cNvPicPr>
            <a:picLocks noChangeAspect="1"/>
          </p:cNvPicPr>
          <p:nvPr/>
        </p:nvPicPr>
        <p:blipFill>
          <a:blip r:embed="rId3"/>
          <a:stretch>
            <a:fillRect/>
          </a:stretch>
        </p:blipFill>
        <p:spPr>
          <a:xfrm>
            <a:off x="6422935" y="2011435"/>
            <a:ext cx="5220000" cy="4664406"/>
          </a:xfrm>
          <a:prstGeom prst="rect">
            <a:avLst/>
          </a:prstGeom>
        </p:spPr>
      </p:pic>
    </p:spTree>
    <p:extLst>
      <p:ext uri="{BB962C8B-B14F-4D97-AF65-F5344CB8AC3E}">
        <p14:creationId xmlns:p14="http://schemas.microsoft.com/office/powerpoint/2010/main" val="3601889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Représentation matricielle.</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Composition d’applications linéaires : exemple (suite)</a:t>
            </a:r>
          </a:p>
        </p:txBody>
      </p:sp>
      <p:pic>
        <p:nvPicPr>
          <p:cNvPr id="10" name="Image 9">
            <a:extLst>
              <a:ext uri="{FF2B5EF4-FFF2-40B4-BE49-F238E27FC236}">
                <a16:creationId xmlns:a16="http://schemas.microsoft.com/office/drawing/2014/main" id="{D60B3A67-4FAC-8647-8BD7-02B74278A776}"/>
              </a:ext>
            </a:extLst>
          </p:cNvPr>
          <p:cNvPicPr>
            <a:picLocks noChangeAspect="1"/>
          </p:cNvPicPr>
          <p:nvPr/>
        </p:nvPicPr>
        <p:blipFill>
          <a:blip r:embed="rId2"/>
          <a:stretch>
            <a:fillRect/>
          </a:stretch>
        </p:blipFill>
        <p:spPr>
          <a:xfrm>
            <a:off x="613472" y="2049137"/>
            <a:ext cx="5220000" cy="4693505"/>
          </a:xfrm>
          <a:prstGeom prst="rect">
            <a:avLst/>
          </a:prstGeom>
        </p:spPr>
      </p:pic>
      <p:pic>
        <p:nvPicPr>
          <p:cNvPr id="14" name="Image 13">
            <a:extLst>
              <a:ext uri="{FF2B5EF4-FFF2-40B4-BE49-F238E27FC236}">
                <a16:creationId xmlns:a16="http://schemas.microsoft.com/office/drawing/2014/main" id="{CCC58091-22A3-5B47-BCB5-3B72B17B86C7}"/>
              </a:ext>
            </a:extLst>
          </p:cNvPr>
          <p:cNvPicPr>
            <a:picLocks noChangeAspect="1"/>
          </p:cNvPicPr>
          <p:nvPr/>
        </p:nvPicPr>
        <p:blipFill>
          <a:blip r:embed="rId3"/>
          <a:stretch>
            <a:fillRect/>
          </a:stretch>
        </p:blipFill>
        <p:spPr>
          <a:xfrm>
            <a:off x="6358530" y="2104222"/>
            <a:ext cx="5220000" cy="4569844"/>
          </a:xfrm>
          <a:prstGeom prst="rect">
            <a:avLst/>
          </a:prstGeom>
        </p:spPr>
      </p:pic>
    </p:spTree>
    <p:extLst>
      <p:ext uri="{BB962C8B-B14F-4D97-AF65-F5344CB8AC3E}">
        <p14:creationId xmlns:p14="http://schemas.microsoft.com/office/powerpoint/2010/main" val="424598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Représentation matricielle.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536033"/>
              </a:xfrm>
              <a:prstGeom prst="rect">
                <a:avLst/>
              </a:prstGeom>
              <a:noFill/>
            </p:spPr>
            <p:txBody>
              <a:bodyPr wrap="square" rtlCol="0">
                <a:spAutoFit/>
              </a:bodyPr>
              <a:lstStyle/>
              <a:p>
                <a:r>
                  <a:rPr lang="fr-FR" sz="2400" b="1" dirty="0"/>
                  <a:t>Lien entre automorphisme et matrice inversible : propriété</a:t>
                </a:r>
              </a:p>
              <a:p>
                <a:endParaRPr lang="fr-FR" sz="2400" dirty="0"/>
              </a:p>
              <a:p>
                <a:pPr marL="342900" indent="-342900">
                  <a:buFont typeface="Arial" panose="020B0604020202020204" pitchFamily="34" charset="0"/>
                  <a:buChar char="•"/>
                </a:pPr>
                <a:r>
                  <a:rPr lang="fr-FR" sz="2400" dirty="0"/>
                  <a:t>Soit </a:t>
                </a:r>
                <a14:m>
                  <m:oMath xmlns:m="http://schemas.openxmlformats.org/officeDocument/2006/math">
                    <m:r>
                      <a:rPr lang="fr-FR" sz="2400" i="1">
                        <a:latin typeface="Cambria Math" panose="02040503050406030204" pitchFamily="18" charset="0"/>
                      </a:rPr>
                      <m:t>𝐸</m:t>
                    </m:r>
                  </m:oMath>
                </a14:m>
                <a:r>
                  <a:rPr lang="fr-FR" sz="2400" dirty="0"/>
                  <a:t> un espace vectoriel de dimension </a:t>
                </a:r>
                <a14:m>
                  <m:oMath xmlns:m="http://schemas.openxmlformats.org/officeDocument/2006/math">
                    <m:r>
                      <a:rPr lang="fr-FR" sz="2400" i="1">
                        <a:latin typeface="Cambria Math" panose="02040503050406030204" pitchFamily="18" charset="0"/>
                      </a:rPr>
                      <m:t>𝑛</m:t>
                    </m:r>
                  </m:oMath>
                </a14:m>
                <a:r>
                  <a:rPr lang="fr-FR" sz="2400" dirty="0"/>
                  <a:t>, </a:t>
                </a:r>
                <a14:m>
                  <m:oMath xmlns:m="http://schemas.openxmlformats.org/officeDocument/2006/math">
                    <m:r>
                      <a:rPr lang="fr-FR" sz="2400" b="0" i="1" smtClean="0">
                        <a:latin typeface="Cambria Math" panose="02040503050406030204" pitchFamily="18" charset="0"/>
                      </a:rPr>
                      <m:t>ℬ</m:t>
                    </m:r>
                  </m:oMath>
                </a14:m>
                <a:r>
                  <a:rPr lang="fr-FR" sz="2400" dirty="0"/>
                  <a:t> une base de </a:t>
                </a:r>
                <a14:m>
                  <m:oMath xmlns:m="http://schemas.openxmlformats.org/officeDocument/2006/math">
                    <m:r>
                      <a:rPr lang="fr-FR" sz="2400" b="0" i="1" smtClean="0">
                        <a:latin typeface="Cambria Math" panose="02040503050406030204" pitchFamily="18" charset="0"/>
                      </a:rPr>
                      <m:t>𝐸</m:t>
                    </m:r>
                  </m:oMath>
                </a14:m>
                <a:r>
                  <a:rPr lang="fr-FR" sz="2400" dirty="0"/>
                  <a:t> et </a:t>
                </a:r>
                <a14:m>
                  <m:oMath xmlns:m="http://schemas.openxmlformats.org/officeDocument/2006/math">
                    <m:r>
                      <a:rPr lang="fr-FR" sz="2400" b="0" i="1" smtClean="0">
                        <a:latin typeface="Cambria Math" panose="02040503050406030204" pitchFamily="18" charset="0"/>
                      </a:rPr>
                      <m:t>𝑓</m:t>
                    </m:r>
                    <m:r>
                      <a:rPr lang="fr-FR" sz="2400" b="0" i="1" smtClean="0">
                        <a:latin typeface="Cambria Math" panose="02040503050406030204" pitchFamily="18" charset="0"/>
                      </a:rPr>
                      <m:t>∈</m:t>
                    </m:r>
                    <m:r>
                      <a:rPr lang="fr-FR" sz="2400" b="0" i="1" smtClean="0">
                        <a:latin typeface="Cambria Math" panose="02040503050406030204" pitchFamily="18" charset="0"/>
                      </a:rPr>
                      <m:t>ℒ</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𝐸</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L’application </a:t>
                </a:r>
                <a14:m>
                  <m:oMath xmlns:m="http://schemas.openxmlformats.org/officeDocument/2006/math">
                    <m:r>
                      <a:rPr lang="fr-FR" sz="2400" b="0" i="1" smtClean="0">
                        <a:latin typeface="Cambria Math" panose="02040503050406030204" pitchFamily="18" charset="0"/>
                      </a:rPr>
                      <m:t>𝑓</m:t>
                    </m:r>
                  </m:oMath>
                </a14:m>
                <a:r>
                  <a:rPr lang="fr-FR" sz="2400" dirty="0"/>
                  <a:t> est un automorphisme de </a:t>
                </a:r>
                <a14:m>
                  <m:oMath xmlns:m="http://schemas.openxmlformats.org/officeDocument/2006/math">
                    <m:r>
                      <a:rPr lang="fr-FR" sz="2400" b="0" i="1" smtClean="0">
                        <a:latin typeface="Cambria Math" panose="02040503050406030204" pitchFamily="18" charset="0"/>
                      </a:rPr>
                      <m:t>𝐸</m:t>
                    </m:r>
                  </m:oMath>
                </a14:m>
                <a:r>
                  <a:rPr lang="fr-FR" sz="2400" dirty="0"/>
                  <a:t> si et seulement la matrice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oMath>
                </a14:m>
                <a:r>
                  <a:rPr lang="fr-FR" sz="2400" dirty="0"/>
                  <a:t> est inversible.</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Dans ce cas, on a alors</a:t>
                </a:r>
              </a:p>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sSup>
                            <m:sSupPr>
                              <m:ctrlPr>
                                <a:rPr lang="fr-FR" sz="2400" i="1" smtClean="0">
                                  <a:latin typeface="Cambria Math" panose="02040503050406030204" pitchFamily="18" charset="0"/>
                                </a:rPr>
                              </m:ctrlPr>
                            </m:sSupPr>
                            <m:e>
                              <m:r>
                                <a:rPr lang="fr-FR" sz="2400" b="0" i="1" smtClean="0">
                                  <a:latin typeface="Cambria Math" panose="02040503050406030204" pitchFamily="18" charset="0"/>
                                </a:rPr>
                                <m:t>𝑓</m:t>
                              </m:r>
                            </m:e>
                            <m:sup>
                              <m:r>
                                <a:rPr lang="fr-FR" sz="2400" b="0" i="1" smtClean="0">
                                  <a:latin typeface="Cambria Math" panose="02040503050406030204" pitchFamily="18" charset="0"/>
                                </a:rPr>
                                <m:t>−1</m:t>
                              </m:r>
                            </m:sup>
                          </m:sSup>
                        </m:e>
                      </m:d>
                      <m:r>
                        <a:rPr lang="fr-FR" sz="2400" b="0" i="1" smtClean="0">
                          <a:latin typeface="Cambria Math" panose="02040503050406030204" pitchFamily="18" charset="0"/>
                        </a:rPr>
                        <m:t>=</m:t>
                      </m:r>
                      <m:sSup>
                        <m:sSupPr>
                          <m:ctrlPr>
                            <a:rPr lang="fr-FR" sz="2400" b="0" i="1" smtClean="0">
                              <a:latin typeface="Cambria Math" panose="02040503050406030204" pitchFamily="18" charset="0"/>
                            </a:rPr>
                          </m:ctrlPr>
                        </m:sSupPr>
                        <m:e>
                          <m:d>
                            <m:dPr>
                              <m:ctrlPr>
                                <a:rPr lang="fr-FR" sz="2400" b="0" i="1" smtClean="0">
                                  <a:latin typeface="Cambria Math" panose="02040503050406030204" pitchFamily="18" charset="0"/>
                                </a:rPr>
                              </m:ctrlPr>
                            </m:dPr>
                            <m:e>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e>
                          </m:d>
                        </m:e>
                        <m:sup>
                          <m:r>
                            <a:rPr lang="fr-FR" sz="2400" b="0" i="1" smtClean="0">
                              <a:latin typeface="Cambria Math" panose="02040503050406030204" pitchFamily="18" charset="0"/>
                            </a:rPr>
                            <m:t>−1</m:t>
                          </m:r>
                        </m:sup>
                      </m:sSup>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536033"/>
              </a:xfrm>
              <a:prstGeom prst="rect">
                <a:avLst/>
              </a:prstGeom>
              <a:blipFill>
                <a:blip r:embed="rId3"/>
                <a:stretch>
                  <a:fillRect l="-843" t="-1429" r="-1205" b="-714"/>
                </a:stretch>
              </a:blipFill>
            </p:spPr>
            <p:txBody>
              <a:bodyPr/>
              <a:lstStyle/>
              <a:p>
                <a:r>
                  <a:rPr lang="fr-FR">
                    <a:noFill/>
                  </a:rPr>
                  <a:t> </a:t>
                </a:r>
              </a:p>
            </p:txBody>
          </p:sp>
        </mc:Fallback>
      </mc:AlternateContent>
      <p:pic>
        <p:nvPicPr>
          <p:cNvPr id="5" name="Graphique 4" descr="Culturiste avec un remplissage uni">
            <a:extLst>
              <a:ext uri="{FF2B5EF4-FFF2-40B4-BE49-F238E27FC236}">
                <a16:creationId xmlns:a16="http://schemas.microsoft.com/office/drawing/2014/main" id="{62E536CA-8146-4961-8909-4B434A0EF2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10440000" y="5040000"/>
            <a:ext cx="1080000" cy="1080000"/>
          </a:xfrm>
          <a:prstGeom prst="rect">
            <a:avLst/>
          </a:prstGeom>
        </p:spPr>
      </p:pic>
    </p:spTree>
    <p:extLst>
      <p:ext uri="{BB962C8B-B14F-4D97-AF65-F5344CB8AC3E}">
        <p14:creationId xmlns:p14="http://schemas.microsoft.com/office/powerpoint/2010/main" val="192582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Notion d’application linéaire : vidéo introductive (1)</a:t>
            </a:r>
          </a:p>
        </p:txBody>
      </p:sp>
      <p:pic>
        <p:nvPicPr>
          <p:cNvPr id="4" name="Média en ligne 3" descr="Linear transformations and matrices | Chapter 3, Essence of linear algebra">
            <a:hlinkClick r:id="" action="ppaction://media"/>
            <a:extLst>
              <a:ext uri="{FF2B5EF4-FFF2-40B4-BE49-F238E27FC236}">
                <a16:creationId xmlns:a16="http://schemas.microsoft.com/office/drawing/2014/main" id="{39F5B634-3B1E-104C-A1FD-4F38C77D478D}"/>
              </a:ext>
            </a:extLst>
          </p:cNvPr>
          <p:cNvPicPr>
            <a:picLocks noRot="1" noChangeAspect="1"/>
          </p:cNvPicPr>
          <p:nvPr>
            <a:videoFile r:link="rId1"/>
          </p:nvPr>
        </p:nvPicPr>
        <p:blipFill>
          <a:blip r:embed="rId3"/>
          <a:stretch>
            <a:fillRect/>
          </a:stretch>
        </p:blipFill>
        <p:spPr>
          <a:xfrm>
            <a:off x="2494800" y="2340000"/>
            <a:ext cx="7200000" cy="4068000"/>
          </a:xfrm>
          <a:prstGeom prst="rect">
            <a:avLst/>
          </a:prstGeom>
        </p:spPr>
      </p:pic>
    </p:spTree>
    <p:extLst>
      <p:ext uri="{BB962C8B-B14F-4D97-AF65-F5344CB8AC3E}">
        <p14:creationId xmlns:p14="http://schemas.microsoft.com/office/powerpoint/2010/main" val="15858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Représentation matricielle.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154984"/>
              </a:xfrm>
              <a:prstGeom prst="rect">
                <a:avLst/>
              </a:prstGeom>
              <a:noFill/>
            </p:spPr>
            <p:txBody>
              <a:bodyPr wrap="square" rtlCol="0">
                <a:spAutoFit/>
              </a:bodyPr>
              <a:lstStyle/>
              <a:p>
                <a:r>
                  <a:rPr lang="fr-FR" sz="2400" b="1" dirty="0"/>
                  <a:t>Lien entre automorphisme et matrice inversible : preuve de la propriété</a:t>
                </a:r>
              </a:p>
              <a:p>
                <a:endParaRPr lang="fr-FR" sz="2400" dirty="0"/>
              </a:p>
              <a:p>
                <a:pPr marL="342900" indent="-342900">
                  <a:buFont typeface="Arial" panose="020B0604020202020204" pitchFamily="34" charset="0"/>
                  <a:buChar char="•"/>
                </a:pPr>
                <a:r>
                  <a:rPr lang="fr-FR" sz="2400" dirty="0"/>
                  <a:t>Condition nécessaire : on suppose que </a:t>
                </a:r>
                <a14:m>
                  <m:oMath xmlns:m="http://schemas.openxmlformats.org/officeDocument/2006/math">
                    <m:r>
                      <a:rPr lang="fr-FR" sz="2400" i="1">
                        <a:latin typeface="Cambria Math" panose="02040503050406030204" pitchFamily="18" charset="0"/>
                      </a:rPr>
                      <m:t>𝑓</m:t>
                    </m:r>
                  </m:oMath>
                </a14:m>
                <a:r>
                  <a:rPr lang="fr-FR" sz="2400" dirty="0"/>
                  <a:t> est automorphisme.</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a</a:t>
                </a:r>
              </a:p>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b="0" i="1" smtClean="0">
                              <a:latin typeface="Cambria Math" panose="02040503050406030204" pitchFamily="18" charset="0"/>
                            </a:rPr>
                            <m:t>𝑓</m:t>
                          </m:r>
                        </m:e>
                      </m:d>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sSup>
                            <m:sSupPr>
                              <m:ctrlPr>
                                <a:rPr lang="fr-FR" sz="2400" i="1" smtClean="0">
                                  <a:latin typeface="Cambria Math" panose="02040503050406030204" pitchFamily="18" charset="0"/>
                                </a:rPr>
                              </m:ctrlPr>
                            </m:sSupPr>
                            <m:e>
                              <m:r>
                                <a:rPr lang="fr-FR" sz="2400" b="0" i="1" smtClean="0">
                                  <a:latin typeface="Cambria Math" panose="02040503050406030204" pitchFamily="18" charset="0"/>
                                </a:rPr>
                                <m:t>𝑓</m:t>
                              </m:r>
                            </m:e>
                            <m:sup>
                              <m:r>
                                <a:rPr lang="fr-FR" sz="2400" b="0" i="1" smtClean="0">
                                  <a:latin typeface="Cambria Math" panose="02040503050406030204" pitchFamily="18" charset="0"/>
                                </a:rPr>
                                <m:t>−1</m:t>
                              </m:r>
                            </m:sup>
                          </m:sSup>
                        </m:e>
                      </m:d>
                      <m:r>
                        <a:rPr lang="fr-FR" sz="2400" b="0" i="1" smtClean="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b="0" i="1" smtClean="0">
                              <a:latin typeface="Cambria Math" panose="02040503050406030204" pitchFamily="18" charset="0"/>
                            </a:rPr>
                            <m:t>𝑓</m:t>
                          </m:r>
                          <m:r>
                            <a:rPr lang="fr-FR" sz="2400" i="1">
                              <a:latin typeface="Cambria Math" panose="02040503050406030204" pitchFamily="18" charset="0"/>
                            </a:rPr>
                            <m:t>∘</m:t>
                          </m:r>
                          <m:sSup>
                            <m:sSupPr>
                              <m:ctrlPr>
                                <a:rPr lang="fr-FR" sz="2400" i="1" smtClean="0">
                                  <a:latin typeface="Cambria Math" panose="02040503050406030204" pitchFamily="18" charset="0"/>
                                </a:rPr>
                              </m:ctrlPr>
                            </m:sSupPr>
                            <m:e>
                              <m:r>
                                <a:rPr lang="fr-FR" sz="2400" b="0" i="1" smtClean="0">
                                  <a:latin typeface="Cambria Math" panose="02040503050406030204" pitchFamily="18" charset="0"/>
                                </a:rPr>
                                <m:t>𝑓</m:t>
                              </m:r>
                            </m:e>
                            <m:sup>
                              <m:r>
                                <a:rPr lang="fr-FR" sz="2400" b="0" i="1" smtClean="0">
                                  <a:latin typeface="Cambria Math" panose="02040503050406030204" pitchFamily="18" charset="0"/>
                                </a:rPr>
                                <m:t>−1</m:t>
                              </m:r>
                            </m:sup>
                          </m:sSup>
                        </m:e>
                      </m:d>
                      <m:r>
                        <a:rPr lang="fr-FR" sz="2400" b="0" i="1" smtClean="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𝐼𝑑</m:t>
                              </m:r>
                            </m:e>
                            <m:sub>
                              <m:r>
                                <a:rPr lang="fr-FR" sz="2400" b="0" i="1" smtClean="0">
                                  <a:latin typeface="Cambria Math" panose="02040503050406030204" pitchFamily="18" charset="0"/>
                                </a:rPr>
                                <m:t>𝐸</m:t>
                              </m:r>
                            </m:sub>
                          </m:sSub>
                        </m:e>
                      </m:d>
                    </m:oMath>
                  </m:oMathPara>
                </a14:m>
                <a:endParaRPr lang="fr-FR" sz="2400" dirty="0"/>
              </a:p>
              <a:p>
                <a:endParaRPr lang="fr-FR" sz="2400" dirty="0"/>
              </a:p>
              <a:p>
                <a:pPr lvl="1"/>
                <a:r>
                  <a:rPr lang="fr-FR" sz="2400" dirty="0"/>
                  <a:t>et</a:t>
                </a:r>
              </a:p>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sSup>
                            <m:sSupPr>
                              <m:ctrlPr>
                                <a:rPr lang="fr-FR" sz="2400" i="1">
                                  <a:latin typeface="Cambria Math" panose="02040503050406030204" pitchFamily="18" charset="0"/>
                                </a:rPr>
                              </m:ctrlPr>
                            </m:sSupPr>
                            <m:e>
                              <m:r>
                                <a:rPr lang="fr-FR" sz="2400" i="1">
                                  <a:latin typeface="Cambria Math" panose="02040503050406030204" pitchFamily="18" charset="0"/>
                                </a:rPr>
                                <m:t>𝑓</m:t>
                              </m:r>
                            </m:e>
                            <m:sup>
                              <m:r>
                                <a:rPr lang="fr-FR" sz="2400" i="1">
                                  <a:latin typeface="Cambria Math" panose="02040503050406030204" pitchFamily="18" charset="0"/>
                                </a:rPr>
                                <m:t>−1</m:t>
                              </m:r>
                            </m:sup>
                          </m:sSup>
                        </m:e>
                      </m:d>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r>
                        <a:rPr lang="fr-FR" sz="2400" b="0" i="1" smtClean="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sSup>
                            <m:sSupPr>
                              <m:ctrlPr>
                                <a:rPr lang="fr-FR" sz="2400" i="1">
                                  <a:latin typeface="Cambria Math" panose="02040503050406030204" pitchFamily="18" charset="0"/>
                                </a:rPr>
                              </m:ctrlPr>
                            </m:sSupPr>
                            <m:e>
                              <m:r>
                                <a:rPr lang="fr-FR" sz="2400" i="1">
                                  <a:latin typeface="Cambria Math" panose="02040503050406030204" pitchFamily="18" charset="0"/>
                                </a:rPr>
                                <m:t>𝑓</m:t>
                              </m:r>
                            </m:e>
                            <m:sup>
                              <m:r>
                                <a:rPr lang="fr-FR" sz="2400" i="1">
                                  <a:latin typeface="Cambria Math" panose="02040503050406030204" pitchFamily="18" charset="0"/>
                                </a:rPr>
                                <m:t>−1</m:t>
                              </m:r>
                            </m:sup>
                          </m:sSup>
                          <m:r>
                            <a:rPr lang="fr-FR" sz="2400" b="0" i="1" smtClean="0">
                              <a:latin typeface="Cambria Math" panose="02040503050406030204" pitchFamily="18" charset="0"/>
                            </a:rPr>
                            <m:t>∘</m:t>
                          </m:r>
                          <m:r>
                            <a:rPr lang="fr-FR" sz="2400" b="0" i="1" smtClean="0">
                              <a:latin typeface="Cambria Math" panose="02040503050406030204" pitchFamily="18" charset="0"/>
                            </a:rPr>
                            <m:t>𝑓</m:t>
                          </m:r>
                        </m:e>
                      </m:d>
                      <m:r>
                        <a:rPr lang="fr-FR" sz="2400" b="0" i="1" smtClean="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sSub>
                            <m:sSubPr>
                              <m:ctrlPr>
                                <a:rPr lang="fr-FR" sz="2400" i="1">
                                  <a:latin typeface="Cambria Math" panose="02040503050406030204" pitchFamily="18" charset="0"/>
                                </a:rPr>
                              </m:ctrlPr>
                            </m:sSubPr>
                            <m:e>
                              <m:r>
                                <a:rPr lang="fr-FR" sz="2400" i="1">
                                  <a:latin typeface="Cambria Math" panose="02040503050406030204" pitchFamily="18" charset="0"/>
                                </a:rPr>
                                <m:t>𝐼𝑑</m:t>
                              </m:r>
                            </m:e>
                            <m:sub>
                              <m:r>
                                <a:rPr lang="fr-FR" sz="2400" i="1">
                                  <a:latin typeface="Cambria Math" panose="02040503050406030204" pitchFamily="18" charset="0"/>
                                </a:rPr>
                                <m:t>𝐸</m:t>
                              </m:r>
                            </m:sub>
                          </m:sSub>
                        </m:e>
                      </m:d>
                    </m:oMath>
                  </m:oMathPara>
                </a14:m>
                <a:endParaRPr lang="fr-FR" sz="2400" dirty="0"/>
              </a:p>
              <a:p>
                <a:endParaRPr lang="fr-FR" sz="2400" dirty="0"/>
              </a:p>
              <a:p>
                <a:pPr marL="342900" indent="-342900">
                  <a:buFont typeface="Arial" panose="020B0604020202020204" pitchFamily="34" charset="0"/>
                  <a:buChar char="•"/>
                </a:pPr>
                <a:r>
                  <a:rPr lang="fr-FR" sz="2400" dirty="0"/>
                  <a:t>Q.E.D.</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154984"/>
              </a:xfrm>
              <a:prstGeom prst="rect">
                <a:avLst/>
              </a:prstGeom>
              <a:blipFill>
                <a:blip r:embed="rId2"/>
                <a:stretch>
                  <a:fillRect l="-843" t="-1220" b="-2134"/>
                </a:stretch>
              </a:blipFill>
            </p:spPr>
            <p:txBody>
              <a:bodyPr/>
              <a:lstStyle/>
              <a:p>
                <a:r>
                  <a:rPr lang="fr-FR">
                    <a:noFill/>
                  </a:rPr>
                  <a:t> </a:t>
                </a:r>
              </a:p>
            </p:txBody>
          </p:sp>
        </mc:Fallback>
      </mc:AlternateContent>
    </p:spTree>
    <p:extLst>
      <p:ext uri="{BB962C8B-B14F-4D97-AF65-F5344CB8AC3E}">
        <p14:creationId xmlns:p14="http://schemas.microsoft.com/office/powerpoint/2010/main" val="11118156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Représentation matricielle.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514121"/>
              </a:xfrm>
              <a:prstGeom prst="rect">
                <a:avLst/>
              </a:prstGeom>
              <a:noFill/>
            </p:spPr>
            <p:txBody>
              <a:bodyPr wrap="square" rtlCol="0">
                <a:spAutoFit/>
              </a:bodyPr>
              <a:lstStyle/>
              <a:p>
                <a:r>
                  <a:rPr lang="fr-FR" sz="2400" b="1" dirty="0"/>
                  <a:t>Lien entre automorphisme et matrice inversible : preuve de la propriété</a:t>
                </a:r>
              </a:p>
              <a:p>
                <a:endParaRPr lang="fr-FR" sz="2400" dirty="0"/>
              </a:p>
              <a:p>
                <a:pPr marL="342900" indent="-342900">
                  <a:buFont typeface="Arial" panose="020B0604020202020204" pitchFamily="34" charset="0"/>
                  <a:buChar char="•"/>
                </a:pPr>
                <a:r>
                  <a:rPr lang="fr-FR" sz="2400" dirty="0"/>
                  <a:t>Condition suffisante : on suppose que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oMath>
                </a14:m>
                <a:r>
                  <a:rPr lang="fr-FR" sz="2400" dirty="0"/>
                  <a:t> est inversible.</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Soit </a:t>
                </a:r>
                <a14:m>
                  <m:oMath xmlns:m="http://schemas.openxmlformats.org/officeDocument/2006/math">
                    <m:r>
                      <a:rPr lang="fr-FR" sz="2400" b="0" i="1" smtClean="0">
                        <a:latin typeface="Cambria Math" panose="02040503050406030204" pitchFamily="18" charset="0"/>
                      </a:rPr>
                      <m:t>𝑔</m:t>
                    </m:r>
                    <m:r>
                      <a:rPr lang="fr-FR" sz="2400" i="1">
                        <a:latin typeface="Cambria Math" panose="02040503050406030204" pitchFamily="18" charset="0"/>
                      </a:rPr>
                      <m:t>∈</m:t>
                    </m:r>
                    <m:r>
                      <a:rPr lang="fr-FR" sz="2400" i="1">
                        <a:latin typeface="Cambria Math" panose="02040503050406030204" pitchFamily="18" charset="0"/>
                      </a:rPr>
                      <m:t>ℒ</m:t>
                    </m:r>
                    <m:d>
                      <m:dPr>
                        <m:ctrlPr>
                          <a:rPr lang="fr-FR" sz="2400" i="1">
                            <a:latin typeface="Cambria Math" panose="02040503050406030204" pitchFamily="18" charset="0"/>
                          </a:rPr>
                        </m:ctrlPr>
                      </m:dPr>
                      <m:e>
                        <m:r>
                          <a:rPr lang="fr-FR" sz="2400" i="1">
                            <a:latin typeface="Cambria Math" panose="02040503050406030204" pitchFamily="18" charset="0"/>
                          </a:rPr>
                          <m:t>𝐸</m:t>
                        </m:r>
                      </m:e>
                    </m:d>
                  </m:oMath>
                </a14:m>
                <a:r>
                  <a:rPr lang="fr-FR" sz="2400" dirty="0"/>
                  <a:t> tel que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i="1">
                            <a:latin typeface="Cambria Math" panose="02040503050406030204" pitchFamily="18" charset="0"/>
                          </a:rPr>
                          <m:t>𝑔</m:t>
                        </m:r>
                      </m:e>
                    </m:d>
                    <m:r>
                      <a:rPr lang="fr-FR" sz="2400" b="0" i="1" smtClean="0">
                        <a:latin typeface="Cambria Math" panose="02040503050406030204" pitchFamily="18" charset="0"/>
                      </a:rPr>
                      <m:t>=</m:t>
                    </m:r>
                    <m:sSup>
                      <m:sSupPr>
                        <m:ctrlPr>
                          <a:rPr lang="fr-FR" sz="2400" i="1">
                            <a:latin typeface="Cambria Math" panose="02040503050406030204" pitchFamily="18" charset="0"/>
                          </a:rPr>
                        </m:ctrlPr>
                      </m:sSupPr>
                      <m:e>
                        <m:d>
                          <m:dPr>
                            <m:ctrlPr>
                              <a:rPr lang="fr-FR" sz="2400" i="1">
                                <a:latin typeface="Cambria Math" panose="02040503050406030204" pitchFamily="18" charset="0"/>
                              </a:rPr>
                            </m:ctrlPr>
                          </m:dPr>
                          <m:e>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e>
                        </m:d>
                      </m:e>
                      <m:sup>
                        <m:r>
                          <a:rPr lang="fr-FR" sz="2400" i="1">
                            <a:latin typeface="Cambria Math" panose="02040503050406030204" pitchFamily="18" charset="0"/>
                          </a:rPr>
                          <m:t>−1</m:t>
                        </m:r>
                      </m:sup>
                    </m:sSup>
                  </m:oMath>
                </a14:m>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a</a:t>
                </a:r>
              </a:p>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i="1">
                              <a:latin typeface="Cambria Math" panose="02040503050406030204" pitchFamily="18" charset="0"/>
                            </a:rPr>
                            <m:t>𝑔</m:t>
                          </m:r>
                          <m:r>
                            <a:rPr lang="fr-FR" sz="2400" i="1">
                              <a:latin typeface="Cambria Math" panose="02040503050406030204" pitchFamily="18" charset="0"/>
                            </a:rPr>
                            <m:t>∘</m:t>
                          </m:r>
                          <m:r>
                            <a:rPr lang="fr-FR" sz="2400" i="1">
                              <a:latin typeface="Cambria Math" panose="02040503050406030204" pitchFamily="18" charset="0"/>
                            </a:rPr>
                            <m:t>𝑓</m:t>
                          </m:r>
                        </m:e>
                      </m:d>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i="1">
                              <a:latin typeface="Cambria Math" panose="02040503050406030204" pitchFamily="18" charset="0"/>
                            </a:rPr>
                            <m:t>𝑔</m:t>
                          </m:r>
                        </m:e>
                      </m:d>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r>
                        <a:rPr lang="fr-FR" sz="2400" b="0" i="1" smtClean="0">
                          <a:latin typeface="Cambria Math" panose="02040503050406030204" pitchFamily="18" charset="0"/>
                        </a:rPr>
                        <m:t>=</m:t>
                      </m:r>
                      <m:sSup>
                        <m:sSupPr>
                          <m:ctrlPr>
                            <a:rPr lang="fr-FR" sz="2400" i="1">
                              <a:latin typeface="Cambria Math" panose="02040503050406030204" pitchFamily="18" charset="0"/>
                            </a:rPr>
                          </m:ctrlPr>
                        </m:sSupPr>
                        <m:e>
                          <m:d>
                            <m:dPr>
                              <m:ctrlPr>
                                <a:rPr lang="fr-FR" sz="2400" i="1">
                                  <a:latin typeface="Cambria Math" panose="02040503050406030204" pitchFamily="18" charset="0"/>
                                </a:rPr>
                              </m:ctrlPr>
                            </m:dPr>
                            <m:e>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e>
                          </m:d>
                        </m:e>
                        <m:sup>
                          <m:r>
                            <a:rPr lang="fr-FR" sz="2400" i="1">
                              <a:latin typeface="Cambria Math" panose="02040503050406030204" pitchFamily="18" charset="0"/>
                            </a:rPr>
                            <m:t>−1</m:t>
                          </m:r>
                        </m:sup>
                      </m:sSup>
                      <m:r>
                        <a:rPr lang="fr-FR" sz="2400" b="0" i="1" smtClean="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𝐼</m:t>
                          </m:r>
                        </m:e>
                        <m:sub>
                          <m:r>
                            <a:rPr lang="fr-FR" sz="2400" b="0" i="1" smtClean="0">
                              <a:latin typeface="Cambria Math" panose="02040503050406030204" pitchFamily="18" charset="0"/>
                            </a:rPr>
                            <m:t>𝑛</m:t>
                          </m:r>
                        </m:sub>
                      </m:sSub>
                    </m:oMath>
                  </m:oMathPara>
                </a14:m>
                <a:endParaRPr lang="fr-FR" sz="2400" dirty="0"/>
              </a:p>
              <a:p>
                <a:endParaRPr lang="fr-FR" sz="2400" dirty="0"/>
              </a:p>
              <a:p>
                <a:pPr lvl="1"/>
                <a:r>
                  <a:rPr lang="fr-FR" sz="2400" dirty="0"/>
                  <a:t>et </a:t>
                </a:r>
              </a:p>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b="0" i="1" smtClean="0">
                              <a:latin typeface="Cambria Math" panose="02040503050406030204" pitchFamily="18" charset="0"/>
                            </a:rPr>
                            <m:t>𝑓</m:t>
                          </m:r>
                          <m:r>
                            <a:rPr lang="fr-FR" sz="2400" i="1">
                              <a:latin typeface="Cambria Math" panose="02040503050406030204" pitchFamily="18" charset="0"/>
                            </a:rPr>
                            <m:t>∘</m:t>
                          </m:r>
                          <m:r>
                            <a:rPr lang="fr-FR" sz="2400" b="0" i="1" smtClean="0">
                              <a:latin typeface="Cambria Math" panose="02040503050406030204" pitchFamily="18" charset="0"/>
                            </a:rPr>
                            <m:t>𝑔</m:t>
                          </m:r>
                        </m:e>
                      </m:d>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b="0" i="1" smtClean="0">
                              <a:latin typeface="Cambria Math" panose="02040503050406030204" pitchFamily="18" charset="0"/>
                            </a:rPr>
                            <m:t>𝑓</m:t>
                          </m:r>
                        </m:e>
                      </m:d>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b="0" i="1" smtClean="0">
                              <a:latin typeface="Cambria Math" panose="02040503050406030204" pitchFamily="18" charset="0"/>
                            </a:rPr>
                            <m:t>𝑔</m:t>
                          </m:r>
                        </m:e>
                      </m:d>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r>
                        <a:rPr lang="fr-FR" sz="2400" b="0" i="1" smtClean="0">
                          <a:latin typeface="Cambria Math" panose="02040503050406030204" pitchFamily="18" charset="0"/>
                        </a:rPr>
                        <m:t>×</m:t>
                      </m:r>
                      <m:sSup>
                        <m:sSupPr>
                          <m:ctrlPr>
                            <a:rPr lang="fr-FR" sz="2400" i="1">
                              <a:latin typeface="Cambria Math" panose="02040503050406030204" pitchFamily="18" charset="0"/>
                            </a:rPr>
                          </m:ctrlPr>
                        </m:sSupPr>
                        <m:e>
                          <m:d>
                            <m:dPr>
                              <m:ctrlPr>
                                <a:rPr lang="fr-FR" sz="2400" i="1">
                                  <a:latin typeface="Cambria Math" panose="02040503050406030204" pitchFamily="18" charset="0"/>
                                </a:rPr>
                              </m:ctrlPr>
                            </m:dPr>
                            <m:e>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e>
                          </m:d>
                        </m:e>
                        <m:sup>
                          <m:r>
                            <a:rPr lang="fr-FR" sz="2400" i="1">
                              <a:latin typeface="Cambria Math" panose="02040503050406030204" pitchFamily="18" charset="0"/>
                            </a:rPr>
                            <m:t>−1</m:t>
                          </m:r>
                        </m:sup>
                      </m:sSup>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𝐼</m:t>
                          </m:r>
                        </m:e>
                        <m:sub>
                          <m:r>
                            <a:rPr lang="fr-FR" sz="2400" i="1">
                              <a:latin typeface="Cambria Math" panose="02040503050406030204" pitchFamily="18" charset="0"/>
                            </a:rPr>
                            <m:t>𝑛</m:t>
                          </m:r>
                        </m:sub>
                      </m:sSub>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514121"/>
              </a:xfrm>
              <a:prstGeom prst="rect">
                <a:avLst/>
              </a:prstGeom>
              <a:blipFill>
                <a:blip r:embed="rId2"/>
                <a:stretch>
                  <a:fillRect l="-843" t="-1120" b="-280"/>
                </a:stretch>
              </a:blipFill>
            </p:spPr>
            <p:txBody>
              <a:bodyPr/>
              <a:lstStyle/>
              <a:p>
                <a:r>
                  <a:rPr lang="fr-FR">
                    <a:noFill/>
                  </a:rPr>
                  <a:t> </a:t>
                </a:r>
              </a:p>
            </p:txBody>
          </p:sp>
        </mc:Fallback>
      </mc:AlternateContent>
    </p:spTree>
    <p:extLst>
      <p:ext uri="{BB962C8B-B14F-4D97-AF65-F5344CB8AC3E}">
        <p14:creationId xmlns:p14="http://schemas.microsoft.com/office/powerpoint/2010/main" val="908063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Représentation matricielle.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44028"/>
              </a:xfrm>
              <a:prstGeom prst="rect">
                <a:avLst/>
              </a:prstGeom>
              <a:noFill/>
            </p:spPr>
            <p:txBody>
              <a:bodyPr wrap="square" rtlCol="0">
                <a:spAutoFit/>
              </a:bodyPr>
              <a:lstStyle/>
              <a:p>
                <a:r>
                  <a:rPr lang="fr-FR" sz="2400" b="1" dirty="0"/>
                  <a:t>Lien entre automorphisme et matrice inversible : preuve de la propriété</a:t>
                </a:r>
              </a:p>
              <a:p>
                <a:endParaRPr lang="fr-FR" sz="2400" dirty="0"/>
              </a:p>
              <a:p>
                <a:pPr marL="342900" indent="-342900">
                  <a:buFont typeface="Arial" panose="020B0604020202020204" pitchFamily="34" charset="0"/>
                  <a:buChar char="•"/>
                </a:pPr>
                <a:r>
                  <a:rPr lang="fr-FR" sz="2400" dirty="0"/>
                  <a:t>Cela prouve que</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𝑓</m:t>
                      </m:r>
                      <m:r>
                        <a:rPr lang="fr-FR" sz="2400" b="0" i="1" smtClean="0">
                          <a:latin typeface="Cambria Math" panose="02040503050406030204" pitchFamily="18" charset="0"/>
                        </a:rPr>
                        <m:t>∘</m:t>
                      </m:r>
                      <m:r>
                        <a:rPr lang="fr-FR" sz="2400" b="0" i="1" smtClean="0">
                          <a:latin typeface="Cambria Math" panose="02040503050406030204" pitchFamily="18" charset="0"/>
                        </a:rPr>
                        <m:t>𝑔</m:t>
                      </m:r>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𝐼𝑑</m:t>
                          </m:r>
                        </m:e>
                        <m:sub>
                          <m:r>
                            <a:rPr lang="fr-FR" sz="2400" b="0" i="1" smtClean="0">
                              <a:latin typeface="Cambria Math" panose="02040503050406030204" pitchFamily="18" charset="0"/>
                            </a:rPr>
                            <m:t>𝐸</m:t>
                          </m:r>
                        </m:sub>
                      </m:sSub>
                      <m:r>
                        <a:rPr lang="fr-FR" sz="2400" b="0" i="1" smtClean="0">
                          <a:latin typeface="Cambria Math" panose="02040503050406030204" pitchFamily="18" charset="0"/>
                        </a:rPr>
                        <m:t>   </m:t>
                      </m:r>
                      <m:r>
                        <a:rPr lang="fr-FR" sz="2400" b="0" i="1" smtClean="0">
                          <a:latin typeface="Cambria Math" panose="02040503050406030204" pitchFamily="18" charset="0"/>
                        </a:rPr>
                        <m:t>𝑒𝑡</m:t>
                      </m:r>
                      <m:r>
                        <a:rPr lang="fr-FR" sz="2400" b="0" i="1" smtClean="0">
                          <a:latin typeface="Cambria Math" panose="02040503050406030204" pitchFamily="18" charset="0"/>
                        </a:rPr>
                        <m:t>   </m:t>
                      </m:r>
                      <m:r>
                        <a:rPr lang="fr-FR" sz="2400" b="0" i="1" smtClean="0">
                          <a:latin typeface="Cambria Math" panose="02040503050406030204" pitchFamily="18" charset="0"/>
                        </a:rPr>
                        <m:t>𝑔</m:t>
                      </m:r>
                      <m:r>
                        <a:rPr lang="fr-FR" sz="2400" b="0" i="1" smtClean="0">
                          <a:latin typeface="Cambria Math" panose="02040503050406030204" pitchFamily="18" charset="0"/>
                        </a:rPr>
                        <m:t>∘</m:t>
                      </m:r>
                      <m:r>
                        <a:rPr lang="fr-FR" sz="2400" b="0" i="1" smtClean="0">
                          <a:latin typeface="Cambria Math" panose="02040503050406030204" pitchFamily="18" charset="0"/>
                        </a:rPr>
                        <m:t>𝑓</m:t>
                      </m:r>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𝐼𝑑</m:t>
                          </m:r>
                        </m:e>
                        <m:sub>
                          <m:r>
                            <a:rPr lang="fr-FR" sz="2400" b="0" i="1" smtClean="0">
                              <a:latin typeface="Cambria Math" panose="02040503050406030204" pitchFamily="18" charset="0"/>
                            </a:rPr>
                            <m:t>𝐸</m:t>
                          </m:r>
                        </m:sub>
                      </m:sSub>
                    </m:oMath>
                  </m:oMathPara>
                </a14:m>
                <a:endParaRPr lang="fr-FR" sz="2400" dirty="0"/>
              </a:p>
              <a:p>
                <a:endParaRPr lang="fr-FR" sz="2400" dirty="0"/>
              </a:p>
              <a:p>
                <a:pPr marL="342900" indent="-342900">
                  <a:buFont typeface="Arial" panose="020B0604020202020204" pitchFamily="34" charset="0"/>
                  <a:buChar char="•"/>
                </a:pPr>
                <a:r>
                  <a:rPr lang="fr-FR" sz="2400" dirty="0"/>
                  <a:t>Ainsi </a:t>
                </a:r>
                <a14:m>
                  <m:oMath xmlns:m="http://schemas.openxmlformats.org/officeDocument/2006/math">
                    <m:r>
                      <a:rPr lang="fr-FR" sz="2400" b="0" i="1" smtClean="0">
                        <a:latin typeface="Cambria Math" panose="02040503050406030204" pitchFamily="18" charset="0"/>
                      </a:rPr>
                      <m:t>𝑓</m:t>
                    </m:r>
                  </m:oMath>
                </a14:m>
                <a:r>
                  <a:rPr lang="fr-FR" sz="2400" dirty="0"/>
                  <a:t> est un automorphisme et </a:t>
                </a:r>
                <a14:m>
                  <m:oMath xmlns:m="http://schemas.openxmlformats.org/officeDocument/2006/math">
                    <m:sSup>
                      <m:sSupPr>
                        <m:ctrlPr>
                          <a:rPr lang="fr-FR" sz="2400" i="1" smtClean="0">
                            <a:latin typeface="Cambria Math" panose="02040503050406030204" pitchFamily="18" charset="0"/>
                          </a:rPr>
                        </m:ctrlPr>
                      </m:sSupPr>
                      <m:e>
                        <m:r>
                          <a:rPr lang="fr-FR" sz="2400" b="0" i="1" smtClean="0">
                            <a:latin typeface="Cambria Math" panose="02040503050406030204" pitchFamily="18" charset="0"/>
                          </a:rPr>
                          <m:t>𝑓</m:t>
                        </m:r>
                      </m:e>
                      <m:sup>
                        <m:r>
                          <a:rPr lang="fr-FR" sz="2400" b="0" i="1" smtClean="0">
                            <a:latin typeface="Cambria Math" panose="02040503050406030204" pitchFamily="18" charset="0"/>
                          </a:rPr>
                          <m:t>−1</m:t>
                        </m:r>
                      </m:sup>
                    </m:sSup>
                    <m:r>
                      <a:rPr lang="fr-FR" sz="2400" b="0" i="1" smtClean="0">
                        <a:latin typeface="Cambria Math" panose="02040503050406030204" pitchFamily="18" charset="0"/>
                      </a:rPr>
                      <m:t>=</m:t>
                    </m:r>
                    <m:r>
                      <a:rPr lang="fr-FR" sz="2400" b="0" i="1" smtClean="0">
                        <a:latin typeface="Cambria Math" panose="02040503050406030204" pitchFamily="18" charset="0"/>
                      </a:rPr>
                      <m:t>𝑔</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Par suite</a:t>
                </a:r>
              </a:p>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sSup>
                            <m:sSupPr>
                              <m:ctrlPr>
                                <a:rPr lang="fr-FR" sz="2400" i="1" smtClean="0">
                                  <a:latin typeface="Cambria Math" panose="02040503050406030204" pitchFamily="18" charset="0"/>
                                </a:rPr>
                              </m:ctrlPr>
                            </m:sSupPr>
                            <m:e>
                              <m:r>
                                <a:rPr lang="fr-FR" sz="2400" b="0" i="1" smtClean="0">
                                  <a:latin typeface="Cambria Math" panose="02040503050406030204" pitchFamily="18" charset="0"/>
                                </a:rPr>
                                <m:t>𝑓</m:t>
                              </m:r>
                            </m:e>
                            <m:sup>
                              <m:r>
                                <a:rPr lang="fr-FR" sz="2400" b="0" i="1" smtClean="0">
                                  <a:latin typeface="Cambria Math" panose="02040503050406030204" pitchFamily="18" charset="0"/>
                                </a:rPr>
                                <m:t>−1</m:t>
                              </m:r>
                            </m:sup>
                          </m:sSup>
                        </m:e>
                      </m:d>
                      <m:r>
                        <a:rPr lang="fr-FR" sz="2400" i="1">
                          <a:latin typeface="Cambria Math" panose="02040503050406030204" pitchFamily="18" charset="0"/>
                        </a:rPr>
                        <m:t>=</m:t>
                      </m:r>
                      <m:sSup>
                        <m:sSupPr>
                          <m:ctrlPr>
                            <a:rPr lang="fr-FR" sz="2400" i="1">
                              <a:latin typeface="Cambria Math" panose="02040503050406030204" pitchFamily="18" charset="0"/>
                            </a:rPr>
                          </m:ctrlPr>
                        </m:sSupPr>
                        <m:e>
                          <m:d>
                            <m:dPr>
                              <m:ctrlPr>
                                <a:rPr lang="fr-FR" sz="2400" i="1">
                                  <a:latin typeface="Cambria Math" panose="02040503050406030204" pitchFamily="18" charset="0"/>
                                </a:rPr>
                              </m:ctrlPr>
                            </m:dPr>
                            <m:e>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e>
                          </m:d>
                        </m:e>
                        <m:sup>
                          <m:r>
                            <a:rPr lang="fr-FR" sz="2400" i="1">
                              <a:latin typeface="Cambria Math" panose="02040503050406030204" pitchFamily="18" charset="0"/>
                            </a:rPr>
                            <m:t>−1</m:t>
                          </m:r>
                        </m:sup>
                      </m:sSup>
                    </m:oMath>
                  </m:oMathPara>
                </a14:m>
                <a:endParaRPr lang="fr-FR" sz="2400" dirty="0"/>
              </a:p>
              <a:p>
                <a:endParaRPr lang="fr-FR" sz="2400" dirty="0"/>
              </a:p>
              <a:p>
                <a:pPr marL="342900" indent="-342900">
                  <a:buFont typeface="Arial" panose="020B0604020202020204" pitchFamily="34" charset="0"/>
                  <a:buChar char="•"/>
                </a:pPr>
                <a:r>
                  <a:rPr lang="fr-FR" sz="2400" dirty="0"/>
                  <a:t>Q.E.D.</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644028"/>
              </a:xfrm>
              <a:prstGeom prst="rect">
                <a:avLst/>
              </a:prstGeom>
              <a:blipFill>
                <a:blip r:embed="rId2"/>
                <a:stretch>
                  <a:fillRect l="-843" t="-1090" b="-2180"/>
                </a:stretch>
              </a:blipFill>
            </p:spPr>
            <p:txBody>
              <a:bodyPr/>
              <a:lstStyle/>
              <a:p>
                <a:r>
                  <a:rPr lang="fr-FR">
                    <a:noFill/>
                  </a:rPr>
                  <a:t> </a:t>
                </a:r>
              </a:p>
            </p:txBody>
          </p:sp>
        </mc:Fallback>
      </mc:AlternateContent>
    </p:spTree>
    <p:extLst>
      <p:ext uri="{BB962C8B-B14F-4D97-AF65-F5344CB8AC3E}">
        <p14:creationId xmlns:p14="http://schemas.microsoft.com/office/powerpoint/2010/main" val="620310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Représentation matricielle.</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Applications linéaires et composition : vidéo complémentaire facultative</a:t>
            </a:r>
          </a:p>
        </p:txBody>
      </p:sp>
      <p:pic>
        <p:nvPicPr>
          <p:cNvPr id="4" name="Média en ligne 3" descr="Three-dimensional linear transformations | Chapter 5, Essence of linear algebra">
            <a:hlinkClick r:id="" action="ppaction://media"/>
            <a:extLst>
              <a:ext uri="{FF2B5EF4-FFF2-40B4-BE49-F238E27FC236}">
                <a16:creationId xmlns:a16="http://schemas.microsoft.com/office/drawing/2014/main" id="{ED03F7C2-CFDA-FC4B-B9B1-5691A9FE9E0F}"/>
              </a:ext>
            </a:extLst>
          </p:cNvPr>
          <p:cNvPicPr>
            <a:picLocks noRot="1" noChangeAspect="1"/>
          </p:cNvPicPr>
          <p:nvPr>
            <a:videoFile r:link="rId1"/>
          </p:nvPr>
        </p:nvPicPr>
        <p:blipFill>
          <a:blip r:embed="rId4"/>
          <a:stretch>
            <a:fillRect/>
          </a:stretch>
        </p:blipFill>
        <p:spPr>
          <a:xfrm>
            <a:off x="2494800" y="2340000"/>
            <a:ext cx="7200000" cy="4068000"/>
          </a:xfrm>
          <a:prstGeom prst="rect">
            <a:avLst/>
          </a:prstGeom>
        </p:spPr>
      </p:pic>
    </p:spTree>
    <p:extLst>
      <p:ext uri="{BB962C8B-B14F-4D97-AF65-F5344CB8AC3E}">
        <p14:creationId xmlns:p14="http://schemas.microsoft.com/office/powerpoint/2010/main" val="149135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pic>
        <p:nvPicPr>
          <p:cNvPr id="3" name="Graphique 2" descr="Questions avec un remplissage uni">
            <a:extLst>
              <a:ext uri="{FF2B5EF4-FFF2-40B4-BE49-F238E27FC236}">
                <a16:creationId xmlns:a16="http://schemas.microsoft.com/office/drawing/2014/main" id="{117F3F9E-E45E-9844-8215-AA148A5923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6000" y="1989000"/>
            <a:ext cx="2880000" cy="2880000"/>
          </a:xfrm>
          <a:prstGeom prst="rect">
            <a:avLst/>
          </a:prstGeom>
        </p:spPr>
      </p:pic>
      <p:sp>
        <p:nvSpPr>
          <p:cNvPr id="6" name="Titre 1">
            <a:extLst>
              <a:ext uri="{FF2B5EF4-FFF2-40B4-BE49-F238E27FC236}">
                <a16:creationId xmlns:a16="http://schemas.microsoft.com/office/drawing/2014/main" id="{6784514D-DFE8-6540-A8D9-ED1329C44D36}"/>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solidFill>
                  <a:schemeClr val="bg1"/>
                </a:solidFill>
              </a:rPr>
              <a:t>2. Représentation matricielle.</a:t>
            </a:r>
          </a:p>
        </p:txBody>
      </p:sp>
    </p:spTree>
    <p:extLst>
      <p:ext uri="{BB962C8B-B14F-4D97-AF65-F5344CB8AC3E}">
        <p14:creationId xmlns:p14="http://schemas.microsoft.com/office/powerpoint/2010/main" val="1184467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AC0B1E25-C870-E44C-9AEC-2F6389ADF8D7}"/>
              </a:ext>
            </a:extLst>
          </p:cNvPr>
          <p:cNvSpPr txBox="1">
            <a:spLocks/>
          </p:cNvSpPr>
          <p:nvPr/>
        </p:nvSpPr>
        <p:spPr>
          <a:xfrm>
            <a:off x="831850" y="1709738"/>
            <a:ext cx="10515600" cy="2851200"/>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sz="5400" dirty="0"/>
          </a:p>
          <a:p>
            <a:endParaRPr lang="fr-FR" sz="5400" dirty="0"/>
          </a:p>
          <a:p>
            <a:endParaRPr lang="fr-FR" sz="5400" dirty="0"/>
          </a:p>
          <a:p>
            <a:r>
              <a:rPr lang="fr-FR" sz="5400" dirty="0">
                <a:solidFill>
                  <a:schemeClr val="bg1"/>
                </a:solidFill>
              </a:rPr>
              <a:t>3. Changement de base.</a:t>
            </a:r>
          </a:p>
        </p:txBody>
      </p:sp>
    </p:spTree>
    <p:extLst>
      <p:ext uri="{BB962C8B-B14F-4D97-AF65-F5344CB8AC3E}">
        <p14:creationId xmlns:p14="http://schemas.microsoft.com/office/powerpoint/2010/main" val="5830365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Changement de base.</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Changement de base : vidéo introductive</a:t>
            </a:r>
          </a:p>
        </p:txBody>
      </p:sp>
      <p:pic>
        <p:nvPicPr>
          <p:cNvPr id="4" name="Média en ligne 3" descr="Change of basis | Chapter 13, Essence of linear algebra">
            <a:hlinkClick r:id="" action="ppaction://media"/>
            <a:extLst>
              <a:ext uri="{FF2B5EF4-FFF2-40B4-BE49-F238E27FC236}">
                <a16:creationId xmlns:a16="http://schemas.microsoft.com/office/drawing/2014/main" id="{97BCA967-C90E-534D-9615-D9BB35489506}"/>
              </a:ext>
            </a:extLst>
          </p:cNvPr>
          <p:cNvPicPr>
            <a:picLocks noRot="1" noChangeAspect="1"/>
          </p:cNvPicPr>
          <p:nvPr>
            <a:videoFile r:link="rId1"/>
          </p:nvPr>
        </p:nvPicPr>
        <p:blipFill>
          <a:blip r:embed="rId3"/>
          <a:stretch>
            <a:fillRect/>
          </a:stretch>
        </p:blipFill>
        <p:spPr>
          <a:xfrm>
            <a:off x="2494800" y="2340000"/>
            <a:ext cx="7200000" cy="4068000"/>
          </a:xfrm>
          <a:prstGeom prst="rect">
            <a:avLst/>
          </a:prstGeom>
        </p:spPr>
      </p:pic>
    </p:spTree>
    <p:extLst>
      <p:ext uri="{BB962C8B-B14F-4D97-AF65-F5344CB8AC3E}">
        <p14:creationId xmlns:p14="http://schemas.microsoft.com/office/powerpoint/2010/main" val="124476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Changement de base.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184735"/>
              </a:xfrm>
              <a:prstGeom prst="rect">
                <a:avLst/>
              </a:prstGeom>
              <a:noFill/>
            </p:spPr>
            <p:txBody>
              <a:bodyPr wrap="square" rtlCol="0">
                <a:spAutoFit/>
              </a:bodyPr>
              <a:lstStyle/>
              <a:p>
                <a:r>
                  <a:rPr lang="fr-FR" sz="2400" b="1" dirty="0"/>
                  <a:t>Matrice de passage : définition</a:t>
                </a:r>
              </a:p>
              <a:p>
                <a:endParaRPr lang="fr-FR" sz="2400" dirty="0"/>
              </a:p>
              <a:p>
                <a:pPr marL="342900" indent="-342900">
                  <a:buFont typeface="Arial" panose="020B0604020202020204" pitchFamily="34" charset="0"/>
                  <a:buChar char="•"/>
                </a:pPr>
                <a:r>
                  <a:rPr lang="fr-FR" sz="2400" dirty="0"/>
                  <a:t>Soit </a:t>
                </a:r>
                <a14:m>
                  <m:oMath xmlns:m="http://schemas.openxmlformats.org/officeDocument/2006/math">
                    <m:r>
                      <a:rPr lang="fr-FR" sz="2400" i="1">
                        <a:latin typeface="Cambria Math" panose="02040503050406030204" pitchFamily="18" charset="0"/>
                      </a:rPr>
                      <m:t>𝐸</m:t>
                    </m:r>
                  </m:oMath>
                </a14:m>
                <a:r>
                  <a:rPr lang="fr-FR" sz="2400" dirty="0"/>
                  <a:t> un espace vectoriel de dimension </a:t>
                </a:r>
                <a14:m>
                  <m:oMath xmlns:m="http://schemas.openxmlformats.org/officeDocument/2006/math">
                    <m:r>
                      <a:rPr lang="fr-FR" sz="2400" i="1">
                        <a:latin typeface="Cambria Math" panose="02040503050406030204" pitchFamily="18" charset="0"/>
                      </a:rPr>
                      <m:t>𝑛</m:t>
                    </m:r>
                  </m:oMath>
                </a14:m>
                <a:r>
                  <a:rPr lang="fr-FR" sz="2400" dirty="0"/>
                  <a:t>. </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d>
                      <m:dPr>
                        <m:ctrlPr>
                          <a:rPr lang="fr-FR" sz="2400" i="1">
                            <a:latin typeface="Cambria Math" panose="02040503050406030204" pitchFamily="18" charset="0"/>
                            <a:ea typeface="Cambria Math" panose="02040503050406030204" pitchFamily="18" charset="0"/>
                          </a:rPr>
                        </m:ctrlPr>
                      </m:dPr>
                      <m:e>
                        <m:sSub>
                          <m:sSubPr>
                            <m:ctrlPr>
                              <a:rPr lang="fr-FR" sz="2400" i="1">
                                <a:latin typeface="Cambria Math" panose="02040503050406030204" pitchFamily="18" charset="0"/>
                              </a:rPr>
                            </m:ctrlPr>
                          </m:sSubPr>
                          <m:e>
                            <m:r>
                              <a:rPr lang="fr-FR" sz="2400" i="1">
                                <a:latin typeface="Cambria Math" panose="02040503050406030204" pitchFamily="18" charset="0"/>
                              </a:rPr>
                              <m:t>𝑒</m:t>
                            </m:r>
                          </m:e>
                          <m:sub>
                            <m:r>
                              <a:rPr lang="fr-FR" sz="2400" i="1">
                                <a:latin typeface="Cambria Math" panose="02040503050406030204" pitchFamily="18" charset="0"/>
                              </a:rPr>
                              <m:t>1</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𝑒</m:t>
                            </m:r>
                          </m:e>
                          <m:sub>
                            <m:r>
                              <a:rPr lang="fr-FR" sz="2400" i="1">
                                <a:latin typeface="Cambria Math" panose="02040503050406030204" pitchFamily="18" charset="0"/>
                              </a:rPr>
                              <m:t>2</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𝑒</m:t>
                            </m:r>
                          </m:e>
                          <m:sub>
                            <m:r>
                              <a:rPr lang="fr-FR" sz="2400" i="1">
                                <a:latin typeface="Cambria Math" panose="02040503050406030204" pitchFamily="18" charset="0"/>
                              </a:rPr>
                              <m:t>𝑛</m:t>
                            </m:r>
                          </m:sub>
                        </m:sSub>
                      </m:e>
                    </m:d>
                  </m:oMath>
                </a14:m>
                <a:r>
                  <a:rPr lang="fr-FR" sz="2400" dirty="0"/>
                  <a:t> et </a:t>
                </a:r>
                <a14:m>
                  <m:oMath xmlns:m="http://schemas.openxmlformats.org/officeDocument/2006/math">
                    <m:r>
                      <a:rPr lang="fr-FR" sz="2400" i="1">
                        <a:latin typeface="Cambria Math" panose="02040503050406030204" pitchFamily="18" charset="0"/>
                        <a:ea typeface="Cambria Math" panose="02040503050406030204" pitchFamily="18" charset="0"/>
                      </a:rPr>
                      <m:t>ℬ</m:t>
                    </m:r>
                    <m:r>
                      <a:rPr lang="fr-FR" sz="2400" b="0" i="1" smtClean="0">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m:t>
                    </m:r>
                    <m:d>
                      <m:dPr>
                        <m:ctrlPr>
                          <a:rPr lang="fr-FR" sz="2400" i="1">
                            <a:latin typeface="Cambria Math" panose="02040503050406030204" pitchFamily="18" charset="0"/>
                            <a:ea typeface="Cambria Math" panose="02040503050406030204" pitchFamily="18" charset="0"/>
                          </a:rPr>
                        </m:ctrlPr>
                      </m:dPr>
                      <m:e>
                        <m:sSub>
                          <m:sSubPr>
                            <m:ctrlPr>
                              <a:rPr lang="fr-FR" sz="2400" i="1">
                                <a:latin typeface="Cambria Math" panose="02040503050406030204" pitchFamily="18" charset="0"/>
                              </a:rPr>
                            </m:ctrlPr>
                          </m:sSubPr>
                          <m:e>
                            <m:r>
                              <a:rPr lang="fr-FR" sz="2400" i="1">
                                <a:latin typeface="Cambria Math" panose="02040503050406030204" pitchFamily="18" charset="0"/>
                              </a:rPr>
                              <m:t>𝑒</m:t>
                            </m:r>
                            <m:r>
                              <a:rPr lang="fr-FR" sz="2400" b="0" i="1" smtClean="0">
                                <a:latin typeface="Cambria Math" panose="02040503050406030204" pitchFamily="18" charset="0"/>
                              </a:rPr>
                              <m:t>′</m:t>
                            </m:r>
                          </m:e>
                          <m:sub>
                            <m:r>
                              <a:rPr lang="fr-FR" sz="2400" i="1">
                                <a:latin typeface="Cambria Math" panose="02040503050406030204" pitchFamily="18" charset="0"/>
                              </a:rPr>
                              <m:t>1</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𝑒</m:t>
                            </m:r>
                            <m:r>
                              <a:rPr lang="fr-FR" sz="2400" b="0" i="1" smtClean="0">
                                <a:latin typeface="Cambria Math" panose="02040503050406030204" pitchFamily="18" charset="0"/>
                              </a:rPr>
                              <m:t>′</m:t>
                            </m:r>
                          </m:e>
                          <m:sub>
                            <m:r>
                              <a:rPr lang="fr-FR" sz="2400" i="1">
                                <a:latin typeface="Cambria Math" panose="02040503050406030204" pitchFamily="18" charset="0"/>
                              </a:rPr>
                              <m:t>2</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𝑒</m:t>
                            </m:r>
                            <m:r>
                              <a:rPr lang="fr-FR" sz="2400" b="0" i="1" smtClean="0">
                                <a:latin typeface="Cambria Math" panose="02040503050406030204" pitchFamily="18" charset="0"/>
                              </a:rPr>
                              <m:t>′</m:t>
                            </m:r>
                          </m:e>
                          <m:sub>
                            <m:r>
                              <a:rPr lang="fr-FR" sz="2400" i="1">
                                <a:latin typeface="Cambria Math" panose="02040503050406030204" pitchFamily="18" charset="0"/>
                              </a:rPr>
                              <m:t>𝑛</m:t>
                            </m:r>
                          </m:sub>
                        </m:sSub>
                      </m:e>
                    </m:d>
                  </m:oMath>
                </a14:m>
                <a:r>
                  <a:rPr lang="fr-FR" sz="2400" dirty="0"/>
                  <a:t> deux bases de </a:t>
                </a:r>
                <a14:m>
                  <m:oMath xmlns:m="http://schemas.openxmlformats.org/officeDocument/2006/math">
                    <m:r>
                      <a:rPr lang="fr-FR" sz="2400" i="1">
                        <a:latin typeface="Cambria Math" panose="02040503050406030204" pitchFamily="18" charset="0"/>
                      </a:rPr>
                      <m:t>𝐸</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appelle </a:t>
                </a:r>
                <a:r>
                  <a:rPr lang="fr-FR" sz="2400" b="1" dirty="0"/>
                  <a:t>matrice de passage </a:t>
                </a:r>
                <a:r>
                  <a:rPr lang="fr-FR" sz="2400" dirty="0"/>
                  <a:t>de la base </a:t>
                </a:r>
                <a14:m>
                  <m:oMath xmlns:m="http://schemas.openxmlformats.org/officeDocument/2006/math">
                    <m:r>
                      <a:rPr lang="fr-FR" sz="2400" b="0" i="1" smtClean="0">
                        <a:latin typeface="Cambria Math" panose="02040503050406030204" pitchFamily="18" charset="0"/>
                      </a:rPr>
                      <m:t>ℬ</m:t>
                    </m:r>
                  </m:oMath>
                </a14:m>
                <a:r>
                  <a:rPr lang="fr-FR" sz="2400" dirty="0"/>
                  <a:t> à la base </a:t>
                </a:r>
                <a14:m>
                  <m:oMath xmlns:m="http://schemas.openxmlformats.org/officeDocument/2006/math">
                    <m:r>
                      <a:rPr lang="fr-FR" sz="2400" b="0" i="1" smtClean="0">
                        <a:latin typeface="Cambria Math" panose="02040503050406030204" pitchFamily="18" charset="0"/>
                      </a:rPr>
                      <m:t>ℬ</m:t>
                    </m:r>
                    <m:r>
                      <a:rPr lang="fr-FR" sz="2400" b="0" i="1" smtClean="0">
                        <a:latin typeface="Cambria Math" panose="02040503050406030204" pitchFamily="18" charset="0"/>
                      </a:rPr>
                      <m:t>′</m:t>
                    </m:r>
                  </m:oMath>
                </a14:m>
                <a:r>
                  <a:rPr lang="fr-FR" sz="2400" dirty="0"/>
                  <a:t> la matrice de </a:t>
                </a:r>
                <a14:m>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𝑀</m:t>
                        </m:r>
                      </m:e>
                      <m:sub>
                        <m:r>
                          <a:rPr lang="fr-FR" sz="2400" b="0" i="1" smtClean="0">
                            <a:latin typeface="Cambria Math" panose="02040503050406030204" pitchFamily="18" charset="0"/>
                          </a:rPr>
                          <m:t>𝑛</m:t>
                        </m:r>
                      </m:sub>
                    </m:sSub>
                    <m:d>
                      <m:dPr>
                        <m:ctrlPr>
                          <a:rPr lang="fr-FR" sz="2400" i="1" smtClean="0">
                            <a:latin typeface="Cambria Math" panose="02040503050406030204" pitchFamily="18" charset="0"/>
                          </a:rPr>
                        </m:ctrlPr>
                      </m:dPr>
                      <m:e>
                        <m:r>
                          <a:rPr lang="fr-FR" sz="2400" b="0" i="1" smtClean="0">
                            <a:latin typeface="Cambria Math" panose="02040503050406030204" pitchFamily="18" charset="0"/>
                          </a:rPr>
                          <m:t>ℝ</m:t>
                        </m:r>
                      </m:e>
                    </m:d>
                  </m:oMath>
                </a14:m>
                <a:r>
                  <a:rPr lang="fr-FR" sz="2400" dirty="0"/>
                  <a:t> dont pour </a:t>
                </a:r>
                <a14:m>
                  <m:oMath xmlns:m="http://schemas.openxmlformats.org/officeDocument/2006/math">
                    <m:r>
                      <a:rPr lang="fr-FR" sz="2400" b="0" i="1" smtClean="0">
                        <a:latin typeface="Cambria Math" panose="02040503050406030204" pitchFamily="18" charset="0"/>
                      </a:rPr>
                      <m:t>1≤</m:t>
                    </m:r>
                    <m:r>
                      <a:rPr lang="fr-FR" sz="2400" b="0" i="1" smtClean="0">
                        <a:latin typeface="Cambria Math" panose="02040503050406030204" pitchFamily="18" charset="0"/>
                      </a:rPr>
                      <m:t>𝑗</m:t>
                    </m:r>
                    <m:r>
                      <a:rPr lang="fr-FR" sz="2400" b="0" i="1" smtClean="0">
                        <a:latin typeface="Cambria Math" panose="02040503050406030204" pitchFamily="18" charset="0"/>
                      </a:rPr>
                      <m:t>≤</m:t>
                    </m:r>
                    <m:r>
                      <a:rPr lang="fr-FR" sz="2400" b="0" i="1" smtClean="0">
                        <a:latin typeface="Cambria Math" panose="02040503050406030204" pitchFamily="18" charset="0"/>
                      </a:rPr>
                      <m:t>𝑛</m:t>
                    </m:r>
                  </m:oMath>
                </a14:m>
                <a:r>
                  <a:rPr lang="fr-FR" sz="2400" dirty="0"/>
                  <a:t> la </a:t>
                </a:r>
                <a14:m>
                  <m:oMath xmlns:m="http://schemas.openxmlformats.org/officeDocument/2006/math">
                    <m:r>
                      <a:rPr lang="fr-FR" sz="2400" i="1" dirty="0" smtClean="0">
                        <a:latin typeface="Cambria Math" panose="02040503050406030204" pitchFamily="18" charset="0"/>
                      </a:rPr>
                      <m:t>𝑗</m:t>
                    </m:r>
                  </m:oMath>
                </a14:m>
                <a:r>
                  <a:rPr lang="fr-FR" sz="2400" dirty="0"/>
                  <a:t>-ème colonne est égale au vecteur des coordonnées de </a:t>
                </a:r>
                <a14:m>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𝑒</m:t>
                        </m:r>
                        <m:r>
                          <a:rPr lang="fr-FR" sz="2400" b="0" i="1" smtClean="0">
                            <a:latin typeface="Cambria Math" panose="02040503050406030204" pitchFamily="18" charset="0"/>
                          </a:rPr>
                          <m:t>′</m:t>
                        </m:r>
                      </m:e>
                      <m:sub>
                        <m:r>
                          <a:rPr lang="fr-FR" sz="2400" b="0" i="1" smtClean="0">
                            <a:latin typeface="Cambria Math" panose="02040503050406030204" pitchFamily="18" charset="0"/>
                          </a:rPr>
                          <m:t>𝑗</m:t>
                        </m:r>
                      </m:sub>
                    </m:sSub>
                  </m:oMath>
                </a14:m>
                <a:r>
                  <a:rPr lang="fr-FR" sz="2400" dirty="0"/>
                  <a:t> dans la base </a:t>
                </a:r>
                <a14:m>
                  <m:oMath xmlns:m="http://schemas.openxmlformats.org/officeDocument/2006/math">
                    <m:r>
                      <a:rPr lang="fr-FR" sz="2400" b="0" i="1" smtClean="0">
                        <a:latin typeface="Cambria Math" panose="02040503050406030204" pitchFamily="18" charset="0"/>
                      </a:rPr>
                      <m:t>ℬ</m:t>
                    </m:r>
                  </m:oMath>
                </a14:m>
                <a:r>
                  <a:rPr lang="fr-FR" sz="2400" dirty="0"/>
                  <a:t>.  </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la note </a:t>
                </a:r>
                <a14:m>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𝒫</m:t>
                        </m:r>
                      </m:e>
                      <m:sub>
                        <m:r>
                          <a:rPr lang="fr-FR" sz="2400" b="0" i="1" smtClean="0">
                            <a:latin typeface="Cambria Math" panose="02040503050406030204" pitchFamily="18" charset="0"/>
                          </a:rPr>
                          <m:t>ℬ</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ℬ</m:t>
                        </m:r>
                        <m:r>
                          <a:rPr lang="fr-FR" sz="2400" b="0" i="1" smtClean="0">
                            <a:latin typeface="Cambria Math" panose="02040503050406030204" pitchFamily="18" charset="0"/>
                            <a:ea typeface="Cambria Math" panose="02040503050406030204" pitchFamily="18" charset="0"/>
                          </a:rPr>
                          <m:t>′</m:t>
                        </m:r>
                      </m:sub>
                    </m:sSub>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184735"/>
              </a:xfrm>
              <a:prstGeom prst="rect">
                <a:avLst/>
              </a:prstGeom>
              <a:blipFill>
                <a:blip r:embed="rId2"/>
                <a:stretch>
                  <a:fillRect l="-843" t="-1208" b="-2417"/>
                </a:stretch>
              </a:blipFill>
            </p:spPr>
            <p:txBody>
              <a:bodyPr/>
              <a:lstStyle/>
              <a:p>
                <a:r>
                  <a:rPr lang="fr-FR">
                    <a:noFill/>
                  </a:rPr>
                  <a:t> </a:t>
                </a:r>
              </a:p>
            </p:txBody>
          </p:sp>
        </mc:Fallback>
      </mc:AlternateContent>
    </p:spTree>
    <p:extLst>
      <p:ext uri="{BB962C8B-B14F-4D97-AF65-F5344CB8AC3E}">
        <p14:creationId xmlns:p14="http://schemas.microsoft.com/office/powerpoint/2010/main" val="1124263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Changement de base.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431085"/>
              </a:xfrm>
              <a:prstGeom prst="rect">
                <a:avLst/>
              </a:prstGeom>
              <a:noFill/>
            </p:spPr>
            <p:txBody>
              <a:bodyPr wrap="square" rtlCol="0">
                <a:spAutoFit/>
              </a:bodyPr>
              <a:lstStyle/>
              <a:p>
                <a:r>
                  <a:rPr lang="fr-FR" sz="2400" b="1" dirty="0"/>
                  <a:t>Matrice de passage : visualisation</a:t>
                </a:r>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endParaRPr lang="fr-FR" sz="2400" dirty="0"/>
              </a:p>
              <a:p>
                <a:endParaRPr lang="fr-FR" sz="2400" dirty="0"/>
              </a:p>
              <a:p>
                <a:endParaRPr lang="fr-FR" sz="2400" dirty="0"/>
              </a:p>
              <a:p>
                <a:endParaRPr lang="fr-FR" sz="2400" dirty="0"/>
              </a:p>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𝒫</m:t>
                          </m:r>
                        </m:e>
                        <m:sub>
                          <m:r>
                            <a:rPr lang="fr-FR" sz="2400" i="1">
                              <a:latin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sub>
                      </m:sSub>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7"/>
                                    <m:mcJc m:val="center"/>
                                  </m:mcPr>
                                </m:mc>
                              </m:mcs>
                              <m:ctrlPr>
                                <a:rPr lang="fr-FR" sz="2400" i="1">
                                  <a:latin typeface="Cambria Math" panose="02040503050406030204" pitchFamily="18" charset="0"/>
                                </a:rPr>
                              </m:ctrlPr>
                            </m:mPr>
                            <m:mr>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i="1">
                                        <a:latin typeface="Cambria Math" panose="02040503050406030204" pitchFamily="18" charset="0"/>
                                      </a:rPr>
                                      <m:t>1,1</m:t>
                                    </m:r>
                                  </m:sub>
                                </m:sSub>
                              </m:e>
                              <m:e>
                                <m:r>
                                  <a:rPr lang="fr-FR" sz="2400" i="1">
                                    <a:latin typeface="Cambria Math" panose="02040503050406030204" pitchFamily="18" charset="0"/>
                                  </a:rPr>
                                  <m:t>.</m:t>
                                </m:r>
                              </m:e>
                              <m:e>
                                <m:r>
                                  <a:rPr lang="fr-FR" sz="2400" i="1">
                                    <a:latin typeface="Cambria Math" panose="02040503050406030204" pitchFamily="18" charset="0"/>
                                  </a:rPr>
                                  <m:t>.</m:t>
                                </m:r>
                              </m:e>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i="1">
                                        <a:latin typeface="Cambria Math" panose="02040503050406030204" pitchFamily="18" charset="0"/>
                                      </a:rPr>
                                      <m:t>1,</m:t>
                                    </m:r>
                                    <m:r>
                                      <a:rPr lang="fr-FR" sz="2400" i="1">
                                        <a:latin typeface="Cambria Math" panose="02040503050406030204" pitchFamily="18" charset="0"/>
                                      </a:rPr>
                                      <m:t>𝑗</m:t>
                                    </m:r>
                                  </m:sub>
                                </m:sSub>
                              </m:e>
                              <m:e>
                                <m:r>
                                  <a:rPr lang="fr-FR" sz="2400" i="1">
                                    <a:latin typeface="Cambria Math" panose="02040503050406030204" pitchFamily="18" charset="0"/>
                                  </a:rPr>
                                  <m:t>.</m:t>
                                </m:r>
                              </m:e>
                              <m:e>
                                <m:r>
                                  <a:rPr lang="fr-FR" sz="2400" i="1">
                                    <a:latin typeface="Cambria Math" panose="02040503050406030204" pitchFamily="18" charset="0"/>
                                  </a:rPr>
                                  <m:t>.</m:t>
                                </m:r>
                              </m:e>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i="1">
                                        <a:latin typeface="Cambria Math" panose="02040503050406030204" pitchFamily="18" charset="0"/>
                                      </a:rPr>
                                      <m:t>1,</m:t>
                                    </m:r>
                                    <m:r>
                                      <a:rPr lang="fr-FR" sz="2400" i="1">
                                        <a:latin typeface="Cambria Math" panose="02040503050406030204" pitchFamily="18" charset="0"/>
                                      </a:rPr>
                                      <m:t>𝑛</m:t>
                                    </m:r>
                                  </m:sub>
                                </m:sSub>
                              </m:e>
                            </m:mr>
                            <m:mr>
                              <m:e>
                                <m:r>
                                  <a:rPr lang="fr-FR" sz="2400" i="1">
                                    <a:latin typeface="Cambria Math" panose="02040503050406030204" pitchFamily="18" charset="0"/>
                                  </a:rPr>
                                  <m:t>.</m:t>
                                </m:r>
                              </m:e>
                              <m:e>
                                <m:r>
                                  <a:rPr lang="fr-FR" sz="2400" i="1">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m:t>
                                </m:r>
                              </m:e>
                            </m:mr>
                            <m:mr>
                              <m:e>
                                <m:r>
                                  <a:rPr lang="fr-FR" sz="2400" i="1">
                                    <a:latin typeface="Cambria Math" panose="02040503050406030204" pitchFamily="18" charset="0"/>
                                  </a:rPr>
                                  <m:t>.</m:t>
                                </m:r>
                              </m:e>
                              <m:e>
                                <m:r>
                                  <a:rPr lang="fr-FR" sz="2400" i="1">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m:t>
                                </m:r>
                              </m:e>
                            </m:mr>
                            <m:mr>
                              <m:e>
                                <m:r>
                                  <a:rPr lang="fr-FR" sz="2400" i="1">
                                    <a:latin typeface="Cambria Math" panose="02040503050406030204" pitchFamily="18" charset="0"/>
                                  </a:rPr>
                                  <m:t>.</m:t>
                                </m:r>
                              </m:e>
                              <m:e>
                                <m:r>
                                  <a:rPr lang="fr-FR" sz="2400" i="1">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 </m:t>
                                </m:r>
                              </m:e>
                              <m:e>
                                <m:r>
                                  <a:rPr lang="fr-FR" sz="2400" i="1">
                                    <a:latin typeface="Cambria Math" panose="02040503050406030204" pitchFamily="18" charset="0"/>
                                  </a:rPr>
                                  <m:t>.</m:t>
                                </m:r>
                              </m:e>
                            </m:mr>
                            <m:mr>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b="0" i="1" smtClean="0">
                                        <a:latin typeface="Cambria Math" panose="02040503050406030204" pitchFamily="18" charset="0"/>
                                      </a:rPr>
                                      <m:t>𝑛</m:t>
                                    </m:r>
                                    <m:r>
                                      <a:rPr lang="fr-FR" sz="2400" i="1">
                                        <a:latin typeface="Cambria Math" panose="02040503050406030204" pitchFamily="18" charset="0"/>
                                      </a:rPr>
                                      <m:t>,1</m:t>
                                    </m:r>
                                  </m:sub>
                                </m:sSub>
                              </m:e>
                              <m:e>
                                <m:r>
                                  <a:rPr lang="fr-FR" sz="2400" i="1">
                                    <a:latin typeface="Cambria Math" panose="02040503050406030204" pitchFamily="18" charset="0"/>
                                  </a:rPr>
                                  <m:t>.</m:t>
                                </m:r>
                              </m:e>
                              <m:e>
                                <m:r>
                                  <a:rPr lang="fr-FR" sz="2400" i="1">
                                    <a:latin typeface="Cambria Math" panose="02040503050406030204" pitchFamily="18" charset="0"/>
                                  </a:rPr>
                                  <m:t>.</m:t>
                                </m:r>
                              </m:e>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b="0" i="1" smtClean="0">
                                        <a:latin typeface="Cambria Math" panose="02040503050406030204" pitchFamily="18" charset="0"/>
                                      </a:rPr>
                                      <m:t>𝑛</m:t>
                                    </m:r>
                                    <m:r>
                                      <a:rPr lang="fr-FR" sz="2400" i="1">
                                        <a:latin typeface="Cambria Math" panose="02040503050406030204" pitchFamily="18" charset="0"/>
                                      </a:rPr>
                                      <m:t>,</m:t>
                                    </m:r>
                                    <m:r>
                                      <a:rPr lang="fr-FR" sz="2400" i="1">
                                        <a:latin typeface="Cambria Math" panose="02040503050406030204" pitchFamily="18" charset="0"/>
                                      </a:rPr>
                                      <m:t>𝑗</m:t>
                                    </m:r>
                                  </m:sub>
                                </m:sSub>
                              </m:e>
                              <m:e>
                                <m:r>
                                  <a:rPr lang="fr-FR" sz="2400" i="1">
                                    <a:latin typeface="Cambria Math" panose="02040503050406030204" pitchFamily="18" charset="0"/>
                                  </a:rPr>
                                  <m:t>.</m:t>
                                </m:r>
                              </m:e>
                              <m:e>
                                <m:r>
                                  <a:rPr lang="fr-FR" sz="2400" i="1">
                                    <a:latin typeface="Cambria Math" panose="02040503050406030204" pitchFamily="18" charset="0"/>
                                  </a:rPr>
                                  <m:t>.</m:t>
                                </m:r>
                              </m:e>
                              <m:e>
                                <m:sSub>
                                  <m:sSubPr>
                                    <m:ctrlPr>
                                      <a:rPr lang="fr-FR" sz="2400" i="1">
                                        <a:latin typeface="Cambria Math" panose="02040503050406030204" pitchFamily="18" charset="0"/>
                                      </a:rPr>
                                    </m:ctrlPr>
                                  </m:sSubPr>
                                  <m:e>
                                    <m:r>
                                      <a:rPr lang="fr-FR" sz="2400" i="1">
                                        <a:latin typeface="Cambria Math" panose="02040503050406030204" pitchFamily="18" charset="0"/>
                                      </a:rPr>
                                      <m:t>𝑎</m:t>
                                    </m:r>
                                  </m:e>
                                  <m:sub>
                                    <m:r>
                                      <a:rPr lang="fr-FR" sz="2400" b="0" i="1" smtClean="0">
                                        <a:latin typeface="Cambria Math" panose="02040503050406030204" pitchFamily="18" charset="0"/>
                                      </a:rPr>
                                      <m:t>𝑛</m:t>
                                    </m:r>
                                    <m:r>
                                      <a:rPr lang="fr-FR" sz="2400" i="1">
                                        <a:latin typeface="Cambria Math" panose="02040503050406030204" pitchFamily="18" charset="0"/>
                                      </a:rPr>
                                      <m:t>,</m:t>
                                    </m:r>
                                    <m:r>
                                      <a:rPr lang="fr-FR" sz="2400" i="1">
                                        <a:latin typeface="Cambria Math" panose="02040503050406030204" pitchFamily="18" charset="0"/>
                                      </a:rPr>
                                      <m:t>𝑛</m:t>
                                    </m:r>
                                  </m:sub>
                                </m:sSub>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431085"/>
              </a:xfrm>
              <a:prstGeom prst="rect">
                <a:avLst/>
              </a:prstGeom>
              <a:blipFill>
                <a:blip r:embed="rId2"/>
                <a:stretch>
                  <a:fillRect l="-843" t="-1143" b="-571"/>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6" name="ZoneTexte 5">
                <a:extLst>
                  <a:ext uri="{FF2B5EF4-FFF2-40B4-BE49-F238E27FC236}">
                    <a16:creationId xmlns:a16="http://schemas.microsoft.com/office/drawing/2014/main" id="{0EB9029C-C287-654F-9B30-C03D314434C5}"/>
                  </a:ext>
                </a:extLst>
              </p:cNvPr>
              <p:cNvSpPr txBox="1"/>
              <p:nvPr/>
            </p:nvSpPr>
            <p:spPr>
              <a:xfrm>
                <a:off x="3855905" y="2235852"/>
                <a:ext cx="7251363" cy="430887"/>
              </a:xfrm>
              <a:prstGeom prst="rect">
                <a:avLst/>
              </a:prstGeom>
              <a:noFill/>
            </p:spPr>
            <p:txBody>
              <a:bodyPr wrap="square" rtlCol="0">
                <a:spAutoFit/>
              </a:bodyPr>
              <a:lstStyle/>
              <a:p>
                <a14:m>
                  <m:oMath xmlns:m="http://schemas.openxmlformats.org/officeDocument/2006/math">
                    <m:r>
                      <a:rPr lang="fr-FR" sz="2200" b="0" i="1" smtClean="0">
                        <a:latin typeface="Cambria Math" panose="02040503050406030204" pitchFamily="18" charset="0"/>
                      </a:rPr>
                      <m:t>𝑗</m:t>
                    </m:r>
                  </m:oMath>
                </a14:m>
                <a:r>
                  <a:rPr lang="fr-FR" sz="2200" dirty="0"/>
                  <a:t>-ème colonne : coordonnées </a:t>
                </a:r>
                <a:r>
                  <a:rPr lang="fr-FR" sz="2000" dirty="0"/>
                  <a:t>de </a:t>
                </a:r>
                <a14:m>
                  <m:oMath xmlns:m="http://schemas.openxmlformats.org/officeDocument/2006/math">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𝑒</m:t>
                        </m:r>
                        <m:r>
                          <a:rPr lang="fr-FR" sz="2000" b="0" i="1" smtClean="0">
                            <a:latin typeface="Cambria Math" panose="02040503050406030204" pitchFamily="18" charset="0"/>
                          </a:rPr>
                          <m:t>′</m:t>
                        </m:r>
                      </m:e>
                      <m:sub>
                        <m:r>
                          <a:rPr lang="fr-FR" sz="2000" b="0" i="1" smtClean="0">
                            <a:latin typeface="Cambria Math" panose="02040503050406030204" pitchFamily="18" charset="0"/>
                          </a:rPr>
                          <m:t>𝑗</m:t>
                        </m:r>
                      </m:sub>
                    </m:sSub>
                  </m:oMath>
                </a14:m>
                <a:r>
                  <a:rPr lang="fr-FR" sz="2000" dirty="0"/>
                  <a:t> dans la base </a:t>
                </a:r>
                <a14:m>
                  <m:oMath xmlns:m="http://schemas.openxmlformats.org/officeDocument/2006/math">
                    <m:r>
                      <a:rPr lang="fr-FR" sz="2000" i="1">
                        <a:latin typeface="Cambria Math" panose="02040503050406030204" pitchFamily="18" charset="0"/>
                        <a:ea typeface="Cambria Math" panose="02040503050406030204" pitchFamily="18" charset="0"/>
                      </a:rPr>
                      <m:t>ℬ</m:t>
                    </m:r>
                  </m:oMath>
                </a14:m>
                <a:r>
                  <a:rPr lang="fr-FR" sz="2200" dirty="0"/>
                  <a:t> </a:t>
                </a:r>
              </a:p>
            </p:txBody>
          </p:sp>
        </mc:Choice>
        <mc:Fallback>
          <p:sp>
            <p:nvSpPr>
              <p:cNvPr id="6" name="ZoneTexte 5">
                <a:extLst>
                  <a:ext uri="{FF2B5EF4-FFF2-40B4-BE49-F238E27FC236}">
                    <a16:creationId xmlns:a16="http://schemas.microsoft.com/office/drawing/2014/main" id="{0EB9029C-C287-654F-9B30-C03D314434C5}"/>
                  </a:ext>
                </a:extLst>
              </p:cNvPr>
              <p:cNvSpPr txBox="1">
                <a:spLocks noRot="1" noChangeAspect="1" noMove="1" noResize="1" noEditPoints="1" noAdjustHandles="1" noChangeArrowheads="1" noChangeShapeType="1" noTextEdit="1"/>
              </p:cNvSpPr>
              <p:nvPr/>
            </p:nvSpPr>
            <p:spPr>
              <a:xfrm>
                <a:off x="3855905" y="2235852"/>
                <a:ext cx="7251363" cy="430887"/>
              </a:xfrm>
              <a:prstGeom prst="rect">
                <a:avLst/>
              </a:prstGeom>
              <a:blipFill>
                <a:blip r:embed="rId3"/>
                <a:stretch>
                  <a:fillRect l="-524" t="-14706" b="-26471"/>
                </a:stretch>
              </a:blipFill>
            </p:spPr>
            <p:txBody>
              <a:bodyPr/>
              <a:lstStyle/>
              <a:p>
                <a:r>
                  <a:rPr lang="fr-FR">
                    <a:noFill/>
                  </a:rPr>
                  <a:t> </a:t>
                </a:r>
              </a:p>
            </p:txBody>
          </p:sp>
        </mc:Fallback>
      </mc:AlternateContent>
      <p:cxnSp>
        <p:nvCxnSpPr>
          <p:cNvPr id="7" name="Connecteur droit 6">
            <a:extLst>
              <a:ext uri="{FF2B5EF4-FFF2-40B4-BE49-F238E27FC236}">
                <a16:creationId xmlns:a16="http://schemas.microsoft.com/office/drawing/2014/main" id="{796E4348-5329-3D46-98E0-17F9C66A5499}"/>
              </a:ext>
            </a:extLst>
          </p:cNvPr>
          <p:cNvCxnSpPr>
            <a:cxnSpLocks/>
          </p:cNvCxnSpPr>
          <p:nvPr/>
        </p:nvCxnSpPr>
        <p:spPr>
          <a:xfrm>
            <a:off x="6775373" y="2871958"/>
            <a:ext cx="1" cy="889612"/>
          </a:xfrm>
          <a:prstGeom prst="line">
            <a:avLst/>
          </a:prstGeom>
          <a:ln w="19050">
            <a:solidFill>
              <a:schemeClr val="tx1"/>
            </a:solidFill>
            <a:prstDash val="sysDash"/>
            <a:headEnd w="med"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119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Changement de base.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505511"/>
              </a:xfrm>
              <a:prstGeom prst="rect">
                <a:avLst/>
              </a:prstGeom>
              <a:noFill/>
            </p:spPr>
            <p:txBody>
              <a:bodyPr wrap="square" rtlCol="0">
                <a:spAutoFit/>
              </a:bodyPr>
              <a:lstStyle/>
              <a:p>
                <a:r>
                  <a:rPr lang="fr-FR" sz="2400" b="1" dirty="0"/>
                  <a:t>Matrice de passage : propriété</a:t>
                </a:r>
              </a:p>
              <a:p>
                <a:endParaRPr lang="fr-FR" sz="2400" dirty="0"/>
              </a:p>
              <a:p>
                <a:pPr marL="342900" indent="-342900">
                  <a:buFont typeface="Arial" panose="020B0604020202020204" pitchFamily="34" charset="0"/>
                  <a:buChar char="•"/>
                </a:pPr>
                <a:r>
                  <a:rPr lang="fr-FR" sz="2400" dirty="0"/>
                  <a:t>Soit </a:t>
                </a:r>
                <a14:m>
                  <m:oMath xmlns:m="http://schemas.openxmlformats.org/officeDocument/2006/math">
                    <m:r>
                      <a:rPr lang="fr-FR" sz="2400" i="1">
                        <a:latin typeface="Cambria Math" panose="02040503050406030204" pitchFamily="18" charset="0"/>
                      </a:rPr>
                      <m:t>𝐸</m:t>
                    </m:r>
                  </m:oMath>
                </a14:m>
                <a:r>
                  <a:rPr lang="fr-FR" sz="2400" dirty="0"/>
                  <a:t> un espace vectoriel de dimension </a:t>
                </a:r>
                <a14:m>
                  <m:oMath xmlns:m="http://schemas.openxmlformats.org/officeDocument/2006/math">
                    <m:r>
                      <a:rPr lang="fr-FR" sz="2400" i="1">
                        <a:latin typeface="Cambria Math" panose="02040503050406030204" pitchFamily="18" charset="0"/>
                      </a:rPr>
                      <m:t>𝑛</m:t>
                    </m:r>
                  </m:oMath>
                </a14:m>
                <a:r>
                  <a:rPr lang="fr-FR" sz="2400" dirty="0"/>
                  <a:t>. </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ea typeface="Cambria Math" panose="02040503050406030204" pitchFamily="18" charset="0"/>
                      </a:rPr>
                      <m:t>ℬ</m:t>
                    </m:r>
                  </m:oMath>
                </a14:m>
                <a:r>
                  <a:rPr lang="fr-FR" sz="2400" dirty="0"/>
                  <a:t> et </a:t>
                </a:r>
                <a14:m>
                  <m:oMath xmlns:m="http://schemas.openxmlformats.org/officeDocument/2006/math">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oMath>
                </a14:m>
                <a:r>
                  <a:rPr lang="fr-FR" sz="2400" dirty="0"/>
                  <a:t> deux bases de </a:t>
                </a:r>
                <a14:m>
                  <m:oMath xmlns:m="http://schemas.openxmlformats.org/officeDocument/2006/math">
                    <m:r>
                      <a:rPr lang="fr-FR" sz="2400" i="1">
                        <a:latin typeface="Cambria Math" panose="02040503050406030204" pitchFamily="18" charset="0"/>
                      </a:rPr>
                      <m:t>𝐸</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a</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𝒫</m:t>
                          </m:r>
                        </m:e>
                        <m:sub>
                          <m:r>
                            <a:rPr lang="fr-FR" sz="2400" i="1">
                              <a:latin typeface="Cambria Math" panose="02040503050406030204" pitchFamily="18" charset="0"/>
                            </a:rPr>
                            <m:t>ℬ</m:t>
                          </m:r>
                          <m:r>
                            <a:rPr lang="fr-FR" sz="2400" b="0" i="1" smtClean="0">
                              <a:latin typeface="Cambria Math" panose="02040503050406030204" pitchFamily="18" charset="0"/>
                            </a:rPr>
                            <m:t>′</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ℬ</m:t>
                          </m:r>
                        </m:sub>
                      </m:sSub>
                      <m:r>
                        <a:rPr lang="fr-FR" sz="2400" b="0" i="1" smtClean="0">
                          <a:latin typeface="Cambria Math" panose="02040503050406030204" pitchFamily="18" charset="0"/>
                          <a:ea typeface="Cambria Math" panose="02040503050406030204" pitchFamily="18" charset="0"/>
                        </a:rPr>
                        <m:t>=</m:t>
                      </m:r>
                      <m:sSup>
                        <m:sSupPr>
                          <m:ctrlPr>
                            <a:rPr lang="fr-FR" sz="2400" b="0" i="1" smtClean="0">
                              <a:latin typeface="Cambria Math" panose="02040503050406030204" pitchFamily="18" charset="0"/>
                              <a:ea typeface="Cambria Math" panose="02040503050406030204" pitchFamily="18" charset="0"/>
                            </a:rPr>
                          </m:ctrlPr>
                        </m:sSupPr>
                        <m:e>
                          <m:d>
                            <m:dPr>
                              <m:ctrlPr>
                                <a:rPr lang="fr-FR" sz="2400" b="0" i="1" smtClean="0">
                                  <a:latin typeface="Cambria Math" panose="02040503050406030204" pitchFamily="18" charset="0"/>
                                  <a:ea typeface="Cambria Math" panose="02040503050406030204" pitchFamily="18" charset="0"/>
                                </a:rPr>
                              </m:ctrlPr>
                            </m:dPr>
                            <m:e>
                              <m:sSub>
                                <m:sSubPr>
                                  <m:ctrlPr>
                                    <a:rPr lang="fr-FR" sz="2400" i="1">
                                      <a:latin typeface="Cambria Math" panose="02040503050406030204" pitchFamily="18" charset="0"/>
                                    </a:rPr>
                                  </m:ctrlPr>
                                </m:sSubPr>
                                <m:e>
                                  <m:r>
                                    <a:rPr lang="fr-FR" sz="2400" i="1">
                                      <a:latin typeface="Cambria Math" panose="02040503050406030204" pitchFamily="18" charset="0"/>
                                    </a:rPr>
                                    <m:t>𝒫</m:t>
                                  </m:r>
                                </m:e>
                                <m:sub>
                                  <m:r>
                                    <a:rPr lang="fr-FR" sz="2400" i="1">
                                      <a:latin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sub>
                              </m:sSub>
                            </m:e>
                          </m:d>
                        </m:e>
                        <m:sup>
                          <m:r>
                            <a:rPr lang="fr-FR" sz="2400" b="0" i="1" smtClean="0">
                              <a:latin typeface="Cambria Math" panose="02040503050406030204" pitchFamily="18" charset="0"/>
                              <a:ea typeface="Cambria Math" panose="02040503050406030204" pitchFamily="18" charset="0"/>
                            </a:rPr>
                            <m:t>−1</m:t>
                          </m:r>
                        </m:sup>
                      </m:sSup>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505511"/>
              </a:xfrm>
              <a:prstGeom prst="rect">
                <a:avLst/>
              </a:prstGeom>
              <a:blipFill>
                <a:blip r:embed="rId3"/>
                <a:stretch>
                  <a:fillRect l="-927" t="-1391"/>
                </a:stretch>
              </a:blipFill>
            </p:spPr>
            <p:txBody>
              <a:bodyPr/>
              <a:lstStyle/>
              <a:p>
                <a:r>
                  <a:rPr lang="fr-FR">
                    <a:noFill/>
                  </a:rPr>
                  <a:t> </a:t>
                </a:r>
              </a:p>
            </p:txBody>
          </p:sp>
        </mc:Fallback>
      </mc:AlternateContent>
      <p:pic>
        <p:nvPicPr>
          <p:cNvPr id="7" name="Graphique 6" descr="Ballon de rugby avec un remplissage uni">
            <a:extLst>
              <a:ext uri="{FF2B5EF4-FFF2-40B4-BE49-F238E27FC236}">
                <a16:creationId xmlns:a16="http://schemas.microsoft.com/office/drawing/2014/main" id="{67C32CCB-8FE2-0849-B72A-C9B375D8A9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2176986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Notion d’application linéaire : vidéo introductive (2)</a:t>
            </a:r>
          </a:p>
        </p:txBody>
      </p:sp>
      <p:pic>
        <p:nvPicPr>
          <p:cNvPr id="4" name="Média en ligne 3" descr="Nonsquare matrices as transformations between dimensions | Chapter 8, Essence of linear algebra">
            <a:hlinkClick r:id="" action="ppaction://media"/>
            <a:extLst>
              <a:ext uri="{FF2B5EF4-FFF2-40B4-BE49-F238E27FC236}">
                <a16:creationId xmlns:a16="http://schemas.microsoft.com/office/drawing/2014/main" id="{081EE912-218E-7B4E-B2E4-A1B84F511F94}"/>
              </a:ext>
            </a:extLst>
          </p:cNvPr>
          <p:cNvPicPr>
            <a:picLocks noRot="1" noChangeAspect="1"/>
          </p:cNvPicPr>
          <p:nvPr>
            <a:videoFile r:link="rId1"/>
          </p:nvPr>
        </p:nvPicPr>
        <p:blipFill>
          <a:blip r:embed="rId4"/>
          <a:stretch>
            <a:fillRect/>
          </a:stretch>
        </p:blipFill>
        <p:spPr>
          <a:xfrm>
            <a:off x="2494800" y="2340000"/>
            <a:ext cx="7200000" cy="4068000"/>
          </a:xfrm>
          <a:prstGeom prst="rect">
            <a:avLst/>
          </a:prstGeom>
        </p:spPr>
      </p:pic>
    </p:spTree>
    <p:extLst>
      <p:ext uri="{BB962C8B-B14F-4D97-AF65-F5344CB8AC3E}">
        <p14:creationId xmlns:p14="http://schemas.microsoft.com/office/powerpoint/2010/main" val="350264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Changement de base.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154984"/>
              </a:xfrm>
              <a:prstGeom prst="rect">
                <a:avLst/>
              </a:prstGeom>
              <a:noFill/>
            </p:spPr>
            <p:txBody>
              <a:bodyPr wrap="square" rtlCol="0">
                <a:spAutoFit/>
              </a:bodyPr>
              <a:lstStyle/>
              <a:p>
                <a:r>
                  <a:rPr lang="fr-FR" sz="2400" b="1" dirty="0"/>
                  <a:t>Changement de base d’un vecteur : propriété</a:t>
                </a:r>
              </a:p>
              <a:p>
                <a:endParaRPr lang="fr-FR" sz="2400" dirty="0"/>
              </a:p>
              <a:p>
                <a:pPr marL="342900" indent="-342900">
                  <a:buFont typeface="Arial" panose="020B0604020202020204" pitchFamily="34" charset="0"/>
                  <a:buChar char="•"/>
                </a:pPr>
                <a:r>
                  <a:rPr lang="fr-FR" sz="2400" dirty="0"/>
                  <a:t>Soit </a:t>
                </a:r>
                <a14:m>
                  <m:oMath xmlns:m="http://schemas.openxmlformats.org/officeDocument/2006/math">
                    <m:r>
                      <a:rPr lang="fr-FR" sz="2400" i="1">
                        <a:latin typeface="Cambria Math" panose="02040503050406030204" pitchFamily="18" charset="0"/>
                      </a:rPr>
                      <m:t>𝐸</m:t>
                    </m:r>
                  </m:oMath>
                </a14:m>
                <a:r>
                  <a:rPr lang="fr-FR" sz="2400" dirty="0"/>
                  <a:t> un espace vectoriel de dimension </a:t>
                </a:r>
                <a14:m>
                  <m:oMath xmlns:m="http://schemas.openxmlformats.org/officeDocument/2006/math">
                    <m:r>
                      <a:rPr lang="fr-FR" sz="2400" i="1">
                        <a:latin typeface="Cambria Math" panose="02040503050406030204" pitchFamily="18" charset="0"/>
                      </a:rPr>
                      <m:t>𝑛</m:t>
                    </m:r>
                  </m:oMath>
                </a14:m>
                <a:r>
                  <a:rPr lang="fr-FR" sz="2400" dirty="0"/>
                  <a:t>. </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ea typeface="Cambria Math" panose="02040503050406030204" pitchFamily="18" charset="0"/>
                      </a:rPr>
                      <m:t>ℬ</m:t>
                    </m:r>
                  </m:oMath>
                </a14:m>
                <a:r>
                  <a:rPr lang="fr-FR" sz="2400" dirty="0"/>
                  <a:t> et </a:t>
                </a:r>
                <a14:m>
                  <m:oMath xmlns:m="http://schemas.openxmlformats.org/officeDocument/2006/math">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oMath>
                </a14:m>
                <a:r>
                  <a:rPr lang="fr-FR" sz="2400" dirty="0"/>
                  <a:t> deux bases de </a:t>
                </a:r>
                <a14:m>
                  <m:oMath xmlns:m="http://schemas.openxmlformats.org/officeDocument/2006/math">
                    <m:r>
                      <a:rPr lang="fr-FR" sz="2400" i="1">
                        <a:latin typeface="Cambria Math" panose="02040503050406030204" pitchFamily="18" charset="0"/>
                      </a:rPr>
                      <m:t>𝐸</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Soit </a:t>
                </a:r>
                <a14:m>
                  <m:oMath xmlns:m="http://schemas.openxmlformats.org/officeDocument/2006/math">
                    <m:r>
                      <a:rPr lang="fr-FR" sz="2400" i="1">
                        <a:latin typeface="Cambria Math" panose="02040503050406030204" pitchFamily="18" charset="0"/>
                      </a:rPr>
                      <m:t>𝑢</m:t>
                    </m:r>
                    <m:r>
                      <a:rPr lang="fr-FR" sz="2400" i="1">
                        <a:latin typeface="Cambria Math" panose="02040503050406030204" pitchFamily="18" charset="0"/>
                      </a:rPr>
                      <m:t>∈</m:t>
                    </m:r>
                    <m:r>
                      <a:rPr lang="fr-FR" sz="2400" i="1">
                        <a:latin typeface="Cambria Math" panose="02040503050406030204" pitchFamily="18" charset="0"/>
                      </a:rPr>
                      <m:t>𝐸</m:t>
                    </m:r>
                  </m:oMath>
                </a14:m>
                <a:r>
                  <a:rPr lang="fr-FR" sz="2400" dirty="0"/>
                  <a:t>, soit </a:t>
                </a:r>
                <a14:m>
                  <m:oMath xmlns:m="http://schemas.openxmlformats.org/officeDocument/2006/math">
                    <m:r>
                      <a:rPr lang="fr-FR" sz="2400" i="1">
                        <a:latin typeface="Cambria Math" panose="02040503050406030204" pitchFamily="18" charset="0"/>
                      </a:rPr>
                      <m:t>𝑈</m:t>
                    </m:r>
                    <m:r>
                      <a:rPr lang="fr-FR" sz="2400" i="1">
                        <a:latin typeface="Cambria Math" panose="02040503050406030204" pitchFamily="18" charset="0"/>
                      </a:rPr>
                      <m:t>∈</m:t>
                    </m:r>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i="1">
                            <a:latin typeface="Cambria Math" panose="02040503050406030204" pitchFamily="18" charset="0"/>
                          </a:rPr>
                          <m:t>𝑛</m:t>
                        </m:r>
                      </m:sup>
                    </m:sSup>
                  </m:oMath>
                </a14:m>
                <a:r>
                  <a:rPr lang="fr-FR" sz="2400" dirty="0"/>
                  <a:t> le vecteur de ses coordonnées dans la base </a:t>
                </a:r>
                <a14:m>
                  <m:oMath xmlns:m="http://schemas.openxmlformats.org/officeDocument/2006/math">
                    <m:r>
                      <a:rPr lang="fr-FR" sz="2400" i="1">
                        <a:latin typeface="Cambria Math" panose="02040503050406030204" pitchFamily="18" charset="0"/>
                      </a:rPr>
                      <m:t>ℬ</m:t>
                    </m:r>
                  </m:oMath>
                </a14:m>
                <a:r>
                  <a:rPr lang="fr-FR" sz="2400" dirty="0"/>
                  <a:t> et soit </a:t>
                </a:r>
                <a14:m>
                  <m:oMath xmlns:m="http://schemas.openxmlformats.org/officeDocument/2006/math">
                    <m:r>
                      <a:rPr lang="fr-FR" sz="2400" i="1">
                        <a:latin typeface="Cambria Math" panose="02040503050406030204" pitchFamily="18" charset="0"/>
                      </a:rPr>
                      <m:t>𝑈</m:t>
                    </m:r>
                    <m:r>
                      <a:rPr lang="fr-FR" sz="2400" b="0" i="1" smtClean="0">
                        <a:latin typeface="Cambria Math" panose="02040503050406030204" pitchFamily="18" charset="0"/>
                      </a:rPr>
                      <m:t>′</m:t>
                    </m:r>
                    <m:r>
                      <a:rPr lang="fr-FR" sz="2400" i="1">
                        <a:latin typeface="Cambria Math" panose="02040503050406030204" pitchFamily="18" charset="0"/>
                      </a:rPr>
                      <m:t>∈</m:t>
                    </m:r>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i="1">
                            <a:latin typeface="Cambria Math" panose="02040503050406030204" pitchFamily="18" charset="0"/>
                          </a:rPr>
                          <m:t>𝑛</m:t>
                        </m:r>
                      </m:sup>
                    </m:sSup>
                  </m:oMath>
                </a14:m>
                <a:r>
                  <a:rPr lang="fr-FR" sz="2400" dirty="0"/>
                  <a:t> le vecteur de ses coordonnées dans la base </a:t>
                </a:r>
                <a14:m>
                  <m:oMath xmlns:m="http://schemas.openxmlformats.org/officeDocument/2006/math">
                    <m:r>
                      <a:rPr lang="fr-FR" sz="2400" i="1">
                        <a:latin typeface="Cambria Math" panose="02040503050406030204" pitchFamily="18" charset="0"/>
                      </a:rPr>
                      <m:t>ℬ</m:t>
                    </m:r>
                    <m:r>
                      <a:rPr lang="fr-FR" sz="2400" b="0" i="1" smtClean="0">
                        <a:latin typeface="Cambria Math" panose="02040503050406030204" pitchFamily="18" charset="0"/>
                      </a:rPr>
                      <m:t>′</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a</a:t>
                </a:r>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𝑈</m:t>
                      </m:r>
                      <m:r>
                        <a:rPr lang="fr-FR" sz="2400" b="0" i="1" smtClean="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𝒫</m:t>
                          </m:r>
                        </m:e>
                        <m:sub>
                          <m:r>
                            <a:rPr lang="fr-FR" sz="2400" i="1">
                              <a:latin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sub>
                      </m:sSub>
                      <m:sSup>
                        <m:sSupPr>
                          <m:ctrlPr>
                            <a:rPr lang="fr-FR" sz="2400" b="0" i="1" smtClean="0">
                              <a:latin typeface="Cambria Math" panose="02040503050406030204" pitchFamily="18" charset="0"/>
                              <a:ea typeface="Cambria Math" panose="02040503050406030204" pitchFamily="18" charset="0"/>
                            </a:rPr>
                          </m:ctrlPr>
                        </m:sSupPr>
                        <m:e>
                          <m:r>
                            <a:rPr lang="fr-FR" sz="2400" b="0" i="1" smtClean="0">
                              <a:latin typeface="Cambria Math" panose="02040503050406030204" pitchFamily="18" charset="0"/>
                              <a:ea typeface="Cambria Math" panose="02040503050406030204" pitchFamily="18" charset="0"/>
                            </a:rPr>
                            <m:t>𝑈</m:t>
                          </m:r>
                        </m:e>
                        <m:sup>
                          <m:r>
                            <a:rPr lang="fr-FR" sz="2400" b="0" i="1" smtClean="0">
                              <a:latin typeface="Cambria Math" panose="02040503050406030204" pitchFamily="18" charset="0"/>
                              <a:ea typeface="Cambria Math" panose="02040503050406030204" pitchFamily="18" charset="0"/>
                            </a:rPr>
                            <m:t>′</m:t>
                          </m:r>
                        </m:sup>
                      </m:sSup>
                      <m:r>
                        <a:rPr lang="fr-FR" sz="2400" b="0" i="1" smtClean="0">
                          <a:latin typeface="Cambria Math" panose="02040503050406030204" pitchFamily="18" charset="0"/>
                          <a:ea typeface="Cambria Math" panose="02040503050406030204" pitchFamily="18" charset="0"/>
                        </a:rPr>
                        <m:t>  </m:t>
                      </m:r>
                      <m:r>
                        <m:rPr>
                          <m:nor/>
                        </m:rPr>
                        <a:rPr lang="fr-FR" sz="2400" b="0" i="0" smtClean="0">
                          <a:latin typeface="Cambria Math" panose="02040503050406030204" pitchFamily="18" charset="0"/>
                          <a:ea typeface="Cambria Math" panose="02040503050406030204" pitchFamily="18" charset="0"/>
                        </a:rPr>
                        <m:t>et</m:t>
                      </m:r>
                      <m:r>
                        <a:rPr lang="fr-FR" sz="2400" b="0" i="1" smtClean="0">
                          <a:latin typeface="Cambria Math" panose="02040503050406030204" pitchFamily="18" charset="0"/>
                          <a:ea typeface="Cambria Math" panose="02040503050406030204" pitchFamily="18" charset="0"/>
                        </a:rPr>
                        <m:t>   </m:t>
                      </m:r>
                      <m:sSup>
                        <m:sSupPr>
                          <m:ctrlPr>
                            <a:rPr lang="fr-FR" sz="2400" b="0" i="1" smtClean="0">
                              <a:latin typeface="Cambria Math" panose="02040503050406030204" pitchFamily="18" charset="0"/>
                              <a:ea typeface="Cambria Math" panose="02040503050406030204" pitchFamily="18" charset="0"/>
                            </a:rPr>
                          </m:ctrlPr>
                        </m:sSupPr>
                        <m:e>
                          <m:r>
                            <a:rPr lang="fr-FR" sz="2400" b="0" i="1" smtClean="0">
                              <a:latin typeface="Cambria Math" panose="02040503050406030204" pitchFamily="18" charset="0"/>
                              <a:ea typeface="Cambria Math" panose="02040503050406030204" pitchFamily="18" charset="0"/>
                            </a:rPr>
                            <m:t>𝑈</m:t>
                          </m:r>
                        </m:e>
                        <m:sup>
                          <m:r>
                            <a:rPr lang="fr-FR" sz="2400" b="0" i="1" smtClean="0">
                              <a:latin typeface="Cambria Math" panose="02040503050406030204" pitchFamily="18" charset="0"/>
                              <a:ea typeface="Cambria Math" panose="02040503050406030204" pitchFamily="18" charset="0"/>
                            </a:rPr>
                            <m:t>′</m:t>
                          </m:r>
                        </m:sup>
                      </m:sSup>
                      <m:r>
                        <a:rPr lang="fr-FR" sz="2400" b="0" i="1" smtClean="0">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𝒫</m:t>
                          </m:r>
                        </m:e>
                        <m:sub>
                          <m:r>
                            <a:rPr lang="fr-FR" sz="2400" i="1">
                              <a:latin typeface="Cambria Math" panose="02040503050406030204" pitchFamily="18" charset="0"/>
                            </a:rPr>
                            <m:t>ℬ</m:t>
                          </m:r>
                          <m:r>
                            <a:rPr lang="fr-FR" sz="2400" i="1">
                              <a:latin typeface="Cambria Math" panose="02040503050406030204" pitchFamily="18" charset="0"/>
                            </a:rPr>
                            <m:t>′→</m:t>
                          </m:r>
                          <m:r>
                            <a:rPr lang="fr-FR" sz="2400" i="1">
                              <a:latin typeface="Cambria Math" panose="02040503050406030204" pitchFamily="18" charset="0"/>
                              <a:ea typeface="Cambria Math" panose="02040503050406030204" pitchFamily="18" charset="0"/>
                            </a:rPr>
                            <m:t>ℬ</m:t>
                          </m:r>
                        </m:sub>
                      </m:sSub>
                      <m:r>
                        <a:rPr lang="fr-FR" sz="2400" b="0" i="1" smtClean="0">
                          <a:latin typeface="Cambria Math" panose="02040503050406030204" pitchFamily="18" charset="0"/>
                          <a:ea typeface="Cambria Math" panose="02040503050406030204" pitchFamily="18" charset="0"/>
                        </a:rPr>
                        <m:t>𝑈</m:t>
                      </m:r>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154984"/>
              </a:xfrm>
              <a:prstGeom prst="rect">
                <a:avLst/>
              </a:prstGeom>
              <a:blipFill>
                <a:blip r:embed="rId2"/>
                <a:stretch>
                  <a:fillRect l="-927" t="-1175"/>
                </a:stretch>
              </a:blipFill>
            </p:spPr>
            <p:txBody>
              <a:bodyPr/>
              <a:lstStyle/>
              <a:p>
                <a:r>
                  <a:rPr lang="fr-FR">
                    <a:noFill/>
                  </a:rPr>
                  <a:t> </a:t>
                </a:r>
              </a:p>
            </p:txBody>
          </p:sp>
        </mc:Fallback>
      </mc:AlternateContent>
    </p:spTree>
    <p:extLst>
      <p:ext uri="{BB962C8B-B14F-4D97-AF65-F5344CB8AC3E}">
        <p14:creationId xmlns:p14="http://schemas.microsoft.com/office/powerpoint/2010/main" val="18742086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Changement de base.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904530"/>
              </a:xfrm>
              <a:prstGeom prst="rect">
                <a:avLst/>
              </a:prstGeom>
              <a:noFill/>
            </p:spPr>
            <p:txBody>
              <a:bodyPr wrap="square" rtlCol="0">
                <a:spAutoFit/>
              </a:bodyPr>
              <a:lstStyle/>
              <a:p>
                <a:r>
                  <a:rPr lang="fr-FR" sz="2400" b="1" dirty="0"/>
                  <a:t>Matrice de passage et changement de base : exemple</a:t>
                </a:r>
              </a:p>
              <a:p>
                <a:endParaRPr lang="fr-FR" sz="2400" dirty="0"/>
              </a:p>
              <a:p>
                <a:pPr marL="342900" indent="-342900">
                  <a:buFont typeface="Arial" panose="020B0604020202020204" pitchFamily="34" charset="0"/>
                  <a:buChar char="•"/>
                </a:pPr>
                <a:r>
                  <a:rPr lang="fr-FR" sz="2400" dirty="0"/>
                  <a:t>Soit </a:t>
                </a:r>
                <a14:m>
                  <m:oMath xmlns:m="http://schemas.openxmlformats.org/officeDocument/2006/math">
                    <m:r>
                      <a:rPr lang="fr-FR" sz="2400" i="1">
                        <a:latin typeface="Cambria Math" panose="02040503050406030204" pitchFamily="18" charset="0"/>
                        <a:ea typeface="Cambria Math" panose="02040503050406030204" pitchFamily="18" charset="0"/>
                      </a:rPr>
                      <m:t>ℬ</m:t>
                    </m:r>
                    <m:r>
                      <a:rPr lang="fr-FR" sz="2400" b="0" i="1" smtClean="0">
                        <a:latin typeface="Cambria Math" panose="02040503050406030204" pitchFamily="18" charset="0"/>
                        <a:ea typeface="Cambria Math" panose="02040503050406030204" pitchFamily="18" charset="0"/>
                      </a:rPr>
                      <m:t>=</m:t>
                    </m:r>
                    <m:d>
                      <m:dPr>
                        <m:ctrlPr>
                          <a:rPr lang="fr-FR" sz="2400" b="0" i="1" smtClean="0">
                            <a:latin typeface="Cambria Math" panose="02040503050406030204" pitchFamily="18" charset="0"/>
                            <a:ea typeface="Cambria Math" panose="02040503050406030204" pitchFamily="18" charset="0"/>
                          </a:rPr>
                        </m:ctrlPr>
                      </m:dPr>
                      <m:e>
                        <m:sSub>
                          <m:sSubPr>
                            <m:ctrlPr>
                              <a:rPr lang="fr-FR" sz="2400" b="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𝑒</m:t>
                            </m:r>
                          </m:e>
                          <m:sub>
                            <m:r>
                              <a:rPr lang="fr-FR" sz="2400" b="0" i="1" smtClean="0">
                                <a:latin typeface="Cambria Math" panose="02040503050406030204" pitchFamily="18" charset="0"/>
                                <a:ea typeface="Cambria Math" panose="02040503050406030204" pitchFamily="18" charset="0"/>
                              </a:rPr>
                              <m:t>1</m:t>
                            </m:r>
                          </m:sub>
                        </m:sSub>
                        <m:r>
                          <a:rPr lang="fr-FR" sz="2400" b="0" i="1" smtClean="0">
                            <a:latin typeface="Cambria Math" panose="02040503050406030204" pitchFamily="18" charset="0"/>
                            <a:ea typeface="Cambria Math" panose="02040503050406030204" pitchFamily="18" charset="0"/>
                          </a:rPr>
                          <m:t>,</m:t>
                        </m:r>
                        <m:sSub>
                          <m:sSubPr>
                            <m:ctrlPr>
                              <a:rPr lang="fr-FR" sz="2400" b="0" i="1" smtClean="0">
                                <a:latin typeface="Cambria Math" panose="02040503050406030204" pitchFamily="18" charset="0"/>
                                <a:ea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𝑒</m:t>
                            </m:r>
                          </m:e>
                          <m:sub>
                            <m:r>
                              <a:rPr lang="fr-FR" sz="2400" b="0" i="1" smtClean="0">
                                <a:latin typeface="Cambria Math" panose="02040503050406030204" pitchFamily="18" charset="0"/>
                                <a:ea typeface="Cambria Math" panose="02040503050406030204" pitchFamily="18" charset="0"/>
                              </a:rPr>
                              <m:t>2</m:t>
                            </m:r>
                          </m:sub>
                        </m:sSub>
                      </m:e>
                    </m:d>
                  </m:oMath>
                </a14:m>
                <a:r>
                  <a:rPr lang="fr-FR" sz="2400" dirty="0"/>
                  <a:t> la base canonique de </a:t>
                </a:r>
                <a14:m>
                  <m:oMath xmlns:m="http://schemas.openxmlformats.org/officeDocument/2006/math">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i="1">
                            <a:latin typeface="Cambria Math" panose="02040503050406030204" pitchFamily="18" charset="0"/>
                          </a:rPr>
                          <m:t>2</m:t>
                        </m:r>
                      </m:sup>
                    </m:sSup>
                  </m:oMath>
                </a14:m>
                <a:r>
                  <a:rPr lang="fr-FR" sz="2400" dirty="0"/>
                  <a:t> et soit </a:t>
                </a:r>
                <a14:m>
                  <m:oMath xmlns:m="http://schemas.openxmlformats.org/officeDocument/2006/math">
                    <m:r>
                      <a:rPr lang="fr-FR" sz="2400" i="1">
                        <a:latin typeface="Cambria Math" panose="02040503050406030204" pitchFamily="18" charset="0"/>
                        <a:ea typeface="Cambria Math" panose="02040503050406030204" pitchFamily="18" charset="0"/>
                      </a:rPr>
                      <m:t>ℬ</m:t>
                    </m:r>
                    <m:r>
                      <a:rPr lang="fr-FR" sz="2400" b="0" i="1" smtClean="0">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m:t>
                    </m:r>
                    <m:d>
                      <m:dPr>
                        <m:ctrlPr>
                          <a:rPr lang="fr-FR" sz="2400" i="1">
                            <a:latin typeface="Cambria Math" panose="02040503050406030204" pitchFamily="18" charset="0"/>
                            <a:ea typeface="Cambria Math" panose="02040503050406030204" pitchFamily="18" charset="0"/>
                          </a:rPr>
                        </m:ctrlPr>
                      </m:dPr>
                      <m:e>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𝑒</m:t>
                            </m:r>
                            <m:r>
                              <a:rPr lang="fr-FR" sz="2400" b="0" i="1" smtClean="0">
                                <a:latin typeface="Cambria Math" panose="02040503050406030204" pitchFamily="18" charset="0"/>
                                <a:ea typeface="Cambria Math" panose="02040503050406030204" pitchFamily="18" charset="0"/>
                              </a:rPr>
                              <m:t>′</m:t>
                            </m:r>
                          </m:e>
                          <m:sub>
                            <m:r>
                              <a:rPr lang="fr-FR" sz="2400" i="1">
                                <a:latin typeface="Cambria Math" panose="02040503050406030204" pitchFamily="18" charset="0"/>
                                <a:ea typeface="Cambria Math" panose="02040503050406030204" pitchFamily="18" charset="0"/>
                              </a:rPr>
                              <m:t>1</m:t>
                            </m:r>
                          </m:sub>
                        </m:sSub>
                        <m:r>
                          <a:rPr lang="fr-FR" sz="2400" i="1">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ea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𝑒</m:t>
                            </m:r>
                            <m:r>
                              <a:rPr lang="fr-FR" sz="2400" b="0" i="1" smtClean="0">
                                <a:latin typeface="Cambria Math" panose="02040503050406030204" pitchFamily="18" charset="0"/>
                                <a:ea typeface="Cambria Math" panose="02040503050406030204" pitchFamily="18" charset="0"/>
                              </a:rPr>
                              <m:t>′</m:t>
                            </m:r>
                          </m:e>
                          <m:sub>
                            <m:r>
                              <a:rPr lang="fr-FR" sz="2400" i="1">
                                <a:latin typeface="Cambria Math" panose="02040503050406030204" pitchFamily="18" charset="0"/>
                                <a:ea typeface="Cambria Math" panose="02040503050406030204" pitchFamily="18" charset="0"/>
                              </a:rPr>
                              <m:t>2</m:t>
                            </m:r>
                          </m:sub>
                        </m:sSub>
                      </m:e>
                    </m:d>
                  </m:oMath>
                </a14:m>
                <a:r>
                  <a:rPr lang="fr-FR" sz="2400" dirty="0"/>
                  <a:t> une autre base de </a:t>
                </a:r>
                <a14:m>
                  <m:oMath xmlns:m="http://schemas.openxmlformats.org/officeDocument/2006/math">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i="1">
                            <a:latin typeface="Cambria Math" panose="02040503050406030204" pitchFamily="18" charset="0"/>
                          </a:rPr>
                          <m:t>2</m:t>
                        </m:r>
                      </m:sup>
                    </m:sSup>
                  </m:oMath>
                </a14:m>
                <a:r>
                  <a:rPr lang="fr-FR" sz="2400" dirty="0"/>
                  <a:t> définie par </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𝑒</m:t>
                          </m:r>
                          <m:r>
                            <a:rPr lang="fr-FR" sz="2400" b="0" i="1" smtClean="0">
                              <a:latin typeface="Cambria Math" panose="02040503050406030204" pitchFamily="18" charset="0"/>
                            </a:rPr>
                            <m:t>′</m:t>
                          </m:r>
                        </m:e>
                        <m:sub>
                          <m:r>
                            <a:rPr lang="fr-FR" sz="2400" b="0" i="1" smtClean="0">
                              <a:latin typeface="Cambria Math" panose="02040503050406030204" pitchFamily="18" charset="0"/>
                            </a:rPr>
                            <m:t>1</m:t>
                          </m:r>
                        </m:sub>
                      </m:sSub>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1"/>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1</m:t>
                                </m:r>
                              </m:e>
                            </m:mr>
                            <m:mr>
                              <m:e>
                                <m:r>
                                  <a:rPr lang="fr-FR" sz="2400" b="0" i="1" smtClean="0">
                                    <a:latin typeface="Cambria Math" panose="02040503050406030204" pitchFamily="18" charset="0"/>
                                  </a:rPr>
                                  <m:t>1</m:t>
                                </m:r>
                              </m:e>
                            </m:mr>
                          </m:m>
                        </m:e>
                      </m:d>
                      <m:r>
                        <a:rPr lang="fr-FR" sz="2400" b="0" i="0" smtClean="0">
                          <a:latin typeface="Cambria Math" panose="02040503050406030204" pitchFamily="18" charset="0"/>
                        </a:rPr>
                        <m:t>, </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𝑒</m:t>
                          </m:r>
                          <m:r>
                            <a:rPr lang="fr-FR" sz="2400" b="0" i="1" smtClean="0">
                              <a:latin typeface="Cambria Math" panose="02040503050406030204" pitchFamily="18" charset="0"/>
                            </a:rPr>
                            <m:t>′</m:t>
                          </m:r>
                        </m:e>
                        <m:sub>
                          <m:r>
                            <a:rPr lang="fr-FR" sz="2400" b="0" i="1" smtClean="0">
                              <a:latin typeface="Cambria Math" panose="02040503050406030204" pitchFamily="18" charset="0"/>
                            </a:rPr>
                            <m:t>2</m:t>
                          </m:r>
                        </m:sub>
                      </m:sSub>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1"/>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1</m:t>
                                </m:r>
                              </m:e>
                            </m:mr>
                            <m:mr>
                              <m:e>
                                <m:r>
                                  <a:rPr lang="fr-FR" sz="2400" b="0" i="1" smtClean="0">
                                    <a:latin typeface="Cambria Math" panose="02040503050406030204" pitchFamily="18" charset="0"/>
                                  </a:rPr>
                                  <m:t>−1</m:t>
                                </m:r>
                              </m:e>
                            </m:mr>
                          </m:m>
                        </m:e>
                      </m:d>
                    </m:oMath>
                  </m:oMathPara>
                </a14:m>
                <a:endParaRPr lang="fr-FR" sz="2400" dirty="0"/>
              </a:p>
              <a:p>
                <a:endParaRPr lang="fr-FR" sz="2400" dirty="0"/>
              </a:p>
              <a:p>
                <a:pPr marL="342900" indent="-342900">
                  <a:buFont typeface="Arial" panose="020B0604020202020204" pitchFamily="34" charset="0"/>
                  <a:buChar char="•"/>
                </a:pPr>
                <a:r>
                  <a:rPr lang="fr-FR" sz="2400" dirty="0"/>
                  <a:t>On a </a:t>
                </a:r>
              </a:p>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𝒫</m:t>
                          </m:r>
                        </m:e>
                        <m:sub>
                          <m:r>
                            <a:rPr lang="fr-FR" sz="2400" i="1">
                              <a:latin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sub>
                      </m:sSub>
                      <m:r>
                        <a:rPr lang="fr-FR" sz="2400" b="0" i="1" smtClean="0">
                          <a:latin typeface="Cambria Math" panose="02040503050406030204" pitchFamily="18" charset="0"/>
                          <a:ea typeface="Cambria Math" panose="02040503050406030204" pitchFamily="18" charset="0"/>
                        </a:rPr>
                        <m:t>=</m:t>
                      </m:r>
                      <m:d>
                        <m:dPr>
                          <m:ctrlPr>
                            <a:rPr lang="fr-FR" sz="2400" b="0" i="1" smtClean="0">
                              <a:latin typeface="Cambria Math" panose="02040503050406030204" pitchFamily="18" charset="0"/>
                              <a:ea typeface="Cambria Math" panose="02040503050406030204" pitchFamily="18" charset="0"/>
                            </a:rPr>
                          </m:ctrlPr>
                        </m:dPr>
                        <m:e>
                          <m:m>
                            <m:mPr>
                              <m:mcs>
                                <m:mc>
                                  <m:mcPr>
                                    <m:count m:val="2"/>
                                    <m:mcJc m:val="center"/>
                                  </m:mcPr>
                                </m:mc>
                              </m:mcs>
                              <m:ctrlPr>
                                <a:rPr lang="fr-FR" sz="2400" b="0" i="1" smtClean="0">
                                  <a:latin typeface="Cambria Math" panose="02040503050406030204" pitchFamily="18" charset="0"/>
                                  <a:ea typeface="Cambria Math" panose="02040503050406030204" pitchFamily="18" charset="0"/>
                                </a:rPr>
                              </m:ctrlPr>
                            </m:mPr>
                            <m:mr>
                              <m:e>
                                <m:r>
                                  <m:rPr>
                                    <m:brk m:alnAt="7"/>
                                  </m:rPr>
                                  <a:rPr lang="fr-FR" sz="2400" b="0" i="1" smtClean="0">
                                    <a:latin typeface="Cambria Math" panose="02040503050406030204" pitchFamily="18" charset="0"/>
                                    <a:ea typeface="Cambria Math" panose="02040503050406030204" pitchFamily="18" charset="0"/>
                                  </a:rPr>
                                  <m:t>1</m:t>
                                </m:r>
                              </m:e>
                              <m:e>
                                <m:r>
                                  <a:rPr lang="fr-FR" sz="2400" b="0" i="1" smtClean="0">
                                    <a:latin typeface="Cambria Math" panose="02040503050406030204" pitchFamily="18" charset="0"/>
                                    <a:ea typeface="Cambria Math" panose="02040503050406030204" pitchFamily="18" charset="0"/>
                                  </a:rPr>
                                  <m:t>1</m:t>
                                </m:r>
                              </m:e>
                            </m:mr>
                            <m:mr>
                              <m:e>
                                <m:r>
                                  <a:rPr lang="fr-FR" sz="2400" b="0" i="1" smtClean="0">
                                    <a:latin typeface="Cambria Math" panose="02040503050406030204" pitchFamily="18" charset="0"/>
                                    <a:ea typeface="Cambria Math" panose="02040503050406030204" pitchFamily="18" charset="0"/>
                                  </a:rPr>
                                  <m:t>1</m:t>
                                </m:r>
                              </m:e>
                              <m:e>
                                <m:r>
                                  <a:rPr lang="fr-FR" sz="2400" b="0" i="1" smtClean="0">
                                    <a:latin typeface="Cambria Math" panose="02040503050406030204" pitchFamily="18" charset="0"/>
                                    <a:ea typeface="Cambria Math" panose="02040503050406030204" pitchFamily="18" charset="0"/>
                                  </a:rPr>
                                  <m:t>−1</m:t>
                                </m:r>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904530"/>
              </a:xfrm>
              <a:prstGeom prst="rect">
                <a:avLst/>
              </a:prstGeom>
              <a:blipFill>
                <a:blip r:embed="rId3"/>
                <a:stretch>
                  <a:fillRect l="-843" t="-1294" b="-324"/>
                </a:stretch>
              </a:blipFill>
            </p:spPr>
            <p:txBody>
              <a:bodyPr/>
              <a:lstStyle/>
              <a:p>
                <a:r>
                  <a:rPr lang="fr-FR">
                    <a:noFill/>
                  </a:rPr>
                  <a:t> </a:t>
                </a:r>
              </a:p>
            </p:txBody>
          </p:sp>
        </mc:Fallback>
      </mc:AlternateContent>
      <p:pic>
        <p:nvPicPr>
          <p:cNvPr id="5" name="Graphique 4" descr="Football avec un remplissage uni">
            <a:extLst>
              <a:ext uri="{FF2B5EF4-FFF2-40B4-BE49-F238E27FC236}">
                <a16:creationId xmlns:a16="http://schemas.microsoft.com/office/drawing/2014/main" id="{D089D2A1-078D-D94D-BD98-81ECE785A8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32778813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Changement de base.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992568"/>
              </a:xfrm>
              <a:prstGeom prst="rect">
                <a:avLst/>
              </a:prstGeom>
              <a:noFill/>
            </p:spPr>
            <p:txBody>
              <a:bodyPr wrap="square" rtlCol="0">
                <a:spAutoFit/>
              </a:bodyPr>
              <a:lstStyle/>
              <a:p>
                <a:r>
                  <a:rPr lang="fr-FR" sz="2400" b="1" dirty="0"/>
                  <a:t>Matrice de passage et changement de base : exemple (suite)</a:t>
                </a:r>
              </a:p>
              <a:p>
                <a:endParaRPr lang="fr-FR" sz="2400" dirty="0"/>
              </a:p>
              <a:p>
                <a:pPr marL="342900" indent="-342900">
                  <a:buFont typeface="Arial" panose="020B0604020202020204" pitchFamily="34" charset="0"/>
                  <a:buChar char="•"/>
                </a:pPr>
                <a:r>
                  <a:rPr lang="fr-FR" sz="2400" dirty="0"/>
                  <a:t>D’autre part</a:t>
                </a:r>
              </a:p>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𝒫</m:t>
                          </m:r>
                        </m:e>
                        <m:sub>
                          <m:r>
                            <a:rPr lang="fr-FR" sz="2400" i="1">
                              <a:latin typeface="Cambria Math" panose="02040503050406030204" pitchFamily="18" charset="0"/>
                            </a:rPr>
                            <m:t>ℬ</m:t>
                          </m:r>
                          <m:r>
                            <a:rPr lang="fr-FR" sz="2400" i="1">
                              <a:latin typeface="Cambria Math" panose="02040503050406030204" pitchFamily="18" charset="0"/>
                            </a:rPr>
                            <m:t>′→</m:t>
                          </m:r>
                          <m:r>
                            <a:rPr lang="fr-FR" sz="2400" i="1">
                              <a:latin typeface="Cambria Math" panose="02040503050406030204" pitchFamily="18" charset="0"/>
                              <a:ea typeface="Cambria Math" panose="02040503050406030204" pitchFamily="18" charset="0"/>
                            </a:rPr>
                            <m:t>ℬ</m:t>
                          </m:r>
                        </m:sub>
                      </m:sSub>
                      <m:r>
                        <a:rPr lang="fr-FR" sz="2400" i="1">
                          <a:latin typeface="Cambria Math" panose="02040503050406030204" pitchFamily="18" charset="0"/>
                          <a:ea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d>
                            <m:dPr>
                              <m:ctrlPr>
                                <a:rPr lang="fr-FR" sz="2400" i="1">
                                  <a:latin typeface="Cambria Math" panose="02040503050406030204" pitchFamily="18" charset="0"/>
                                  <a:ea typeface="Cambria Math" panose="02040503050406030204" pitchFamily="18" charset="0"/>
                                </a:rPr>
                              </m:ctrlPr>
                            </m:dPr>
                            <m:e>
                              <m:sSub>
                                <m:sSubPr>
                                  <m:ctrlPr>
                                    <a:rPr lang="fr-FR" sz="2400" i="1">
                                      <a:latin typeface="Cambria Math" panose="02040503050406030204" pitchFamily="18" charset="0"/>
                                    </a:rPr>
                                  </m:ctrlPr>
                                </m:sSubPr>
                                <m:e>
                                  <m:r>
                                    <a:rPr lang="fr-FR" sz="2400" i="1">
                                      <a:latin typeface="Cambria Math" panose="02040503050406030204" pitchFamily="18" charset="0"/>
                                    </a:rPr>
                                    <m:t>𝒫</m:t>
                                  </m:r>
                                </m:e>
                                <m:sub>
                                  <m:r>
                                    <a:rPr lang="fr-FR" sz="2400" i="1">
                                      <a:latin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sub>
                              </m:sSub>
                            </m:e>
                          </m:d>
                        </m:e>
                        <m:sup>
                          <m:r>
                            <a:rPr lang="fr-FR" sz="2400" i="1">
                              <a:latin typeface="Cambria Math" panose="02040503050406030204" pitchFamily="18" charset="0"/>
                              <a:ea typeface="Cambria Math" panose="02040503050406030204" pitchFamily="18" charset="0"/>
                            </a:rPr>
                            <m:t>−1</m:t>
                          </m:r>
                        </m:sup>
                      </m:sSup>
                      <m:r>
                        <a:rPr lang="fr-FR" sz="2400" b="0" i="1" smtClean="0">
                          <a:latin typeface="Cambria Math" panose="02040503050406030204" pitchFamily="18" charset="0"/>
                          <a:ea typeface="Cambria Math" panose="02040503050406030204" pitchFamily="18" charset="0"/>
                        </a:rPr>
                        <m:t>=</m:t>
                      </m:r>
                      <m:sSup>
                        <m:sSupPr>
                          <m:ctrlPr>
                            <a:rPr lang="fr-FR" sz="2400" b="0" i="1" smtClean="0">
                              <a:latin typeface="Cambria Math" panose="02040503050406030204" pitchFamily="18" charset="0"/>
                              <a:ea typeface="Cambria Math" panose="02040503050406030204" pitchFamily="18" charset="0"/>
                            </a:rPr>
                          </m:ctrlPr>
                        </m:sSupPr>
                        <m:e>
                          <m:d>
                            <m:dPr>
                              <m:ctrlPr>
                                <a:rPr lang="fr-FR" sz="2400" b="0" i="1" smtClean="0">
                                  <a:latin typeface="Cambria Math" panose="02040503050406030204" pitchFamily="18" charset="0"/>
                                  <a:ea typeface="Cambria Math" panose="02040503050406030204" pitchFamily="18" charset="0"/>
                                </a:rPr>
                              </m:ctrlPr>
                            </m:dPr>
                            <m:e>
                              <m:m>
                                <m:mPr>
                                  <m:mcs>
                                    <m:mc>
                                      <m:mcPr>
                                        <m:count m:val="2"/>
                                        <m:mcJc m:val="center"/>
                                      </m:mcPr>
                                    </m:mc>
                                  </m:mcs>
                                  <m:ctrlPr>
                                    <a:rPr lang="fr-FR" sz="2400" b="0" i="1" smtClean="0">
                                      <a:latin typeface="Cambria Math" panose="02040503050406030204" pitchFamily="18" charset="0"/>
                                      <a:ea typeface="Cambria Math" panose="02040503050406030204" pitchFamily="18" charset="0"/>
                                    </a:rPr>
                                  </m:ctrlPr>
                                </m:mPr>
                                <m:mr>
                                  <m:e>
                                    <m:r>
                                      <m:rPr>
                                        <m:brk m:alnAt="7"/>
                                      </m:rPr>
                                      <a:rPr lang="fr-FR" sz="2400" b="0" i="1" smtClean="0">
                                        <a:latin typeface="Cambria Math" panose="02040503050406030204" pitchFamily="18" charset="0"/>
                                        <a:ea typeface="Cambria Math" panose="02040503050406030204" pitchFamily="18" charset="0"/>
                                      </a:rPr>
                                      <m:t>1</m:t>
                                    </m:r>
                                  </m:e>
                                  <m:e>
                                    <m:r>
                                      <a:rPr lang="fr-FR" sz="2400" b="0" i="1" smtClean="0">
                                        <a:latin typeface="Cambria Math" panose="02040503050406030204" pitchFamily="18" charset="0"/>
                                        <a:ea typeface="Cambria Math" panose="02040503050406030204" pitchFamily="18" charset="0"/>
                                      </a:rPr>
                                      <m:t>1</m:t>
                                    </m:r>
                                  </m:e>
                                </m:mr>
                                <m:mr>
                                  <m:e>
                                    <m:r>
                                      <a:rPr lang="fr-FR" sz="2400" b="0" i="1" smtClean="0">
                                        <a:latin typeface="Cambria Math" panose="02040503050406030204" pitchFamily="18" charset="0"/>
                                        <a:ea typeface="Cambria Math" panose="02040503050406030204" pitchFamily="18" charset="0"/>
                                      </a:rPr>
                                      <m:t>1</m:t>
                                    </m:r>
                                  </m:e>
                                  <m:e>
                                    <m:r>
                                      <a:rPr lang="fr-FR" sz="2400" b="0" i="1" smtClean="0">
                                        <a:latin typeface="Cambria Math" panose="02040503050406030204" pitchFamily="18" charset="0"/>
                                        <a:ea typeface="Cambria Math" panose="02040503050406030204" pitchFamily="18" charset="0"/>
                                      </a:rPr>
                                      <m:t>−1</m:t>
                                    </m:r>
                                  </m:e>
                                </m:mr>
                              </m:m>
                            </m:e>
                          </m:d>
                        </m:e>
                        <m:sup>
                          <m:r>
                            <a:rPr lang="fr-FR" sz="2400" b="0" i="1" smtClean="0">
                              <a:latin typeface="Cambria Math" panose="02040503050406030204" pitchFamily="18" charset="0"/>
                              <a:ea typeface="Cambria Math" panose="02040503050406030204" pitchFamily="18" charset="0"/>
                            </a:rPr>
                            <m:t>−1</m:t>
                          </m:r>
                        </m:sup>
                      </m:sSup>
                      <m:r>
                        <a:rPr lang="fr-FR" sz="2400" b="0" i="1" smtClean="0">
                          <a:latin typeface="Cambria Math" panose="02040503050406030204" pitchFamily="18" charset="0"/>
                          <a:ea typeface="Cambria Math" panose="02040503050406030204" pitchFamily="18" charset="0"/>
                        </a:rPr>
                        <m:t>=</m:t>
                      </m:r>
                      <m:d>
                        <m:dPr>
                          <m:ctrlPr>
                            <a:rPr lang="fr-FR" sz="2400" b="0" i="1" smtClean="0">
                              <a:latin typeface="Cambria Math" panose="02040503050406030204" pitchFamily="18" charset="0"/>
                              <a:ea typeface="Cambria Math" panose="02040503050406030204" pitchFamily="18" charset="0"/>
                            </a:rPr>
                          </m:ctrlPr>
                        </m:dPr>
                        <m:e>
                          <m:m>
                            <m:mPr>
                              <m:mcs>
                                <m:mc>
                                  <m:mcPr>
                                    <m:count m:val="2"/>
                                    <m:mcJc m:val="center"/>
                                  </m:mcPr>
                                </m:mc>
                              </m:mcs>
                              <m:ctrlPr>
                                <a:rPr lang="fr-FR" sz="2400" b="0" i="1" smtClean="0">
                                  <a:latin typeface="Cambria Math" panose="02040503050406030204" pitchFamily="18" charset="0"/>
                                  <a:ea typeface="Cambria Math" panose="02040503050406030204" pitchFamily="18" charset="0"/>
                                </a:rPr>
                              </m:ctrlPr>
                            </m:mPr>
                            <m:mr>
                              <m:e>
                                <m:f>
                                  <m:fPr>
                                    <m:ctrlPr>
                                      <a:rPr lang="fr-FR" sz="2400" b="0" i="1" smtClean="0">
                                        <a:latin typeface="Cambria Math" panose="02040503050406030204" pitchFamily="18" charset="0"/>
                                        <a:ea typeface="Cambria Math" panose="02040503050406030204" pitchFamily="18" charset="0"/>
                                      </a:rPr>
                                    </m:ctrlPr>
                                  </m:fPr>
                                  <m:num>
                                    <m:r>
                                      <a:rPr lang="fr-FR" sz="2400" b="0" i="1" smtClean="0">
                                        <a:latin typeface="Cambria Math" panose="02040503050406030204" pitchFamily="18" charset="0"/>
                                        <a:ea typeface="Cambria Math" panose="02040503050406030204" pitchFamily="18" charset="0"/>
                                      </a:rPr>
                                      <m:t>1</m:t>
                                    </m:r>
                                  </m:num>
                                  <m:den>
                                    <m:r>
                                      <a:rPr lang="fr-FR" sz="2400" b="0" i="1" smtClean="0">
                                        <a:latin typeface="Cambria Math" panose="02040503050406030204" pitchFamily="18" charset="0"/>
                                        <a:ea typeface="Cambria Math" panose="02040503050406030204" pitchFamily="18" charset="0"/>
                                      </a:rPr>
                                      <m:t>2</m:t>
                                    </m:r>
                                  </m:den>
                                </m:f>
                              </m:e>
                              <m:e>
                                <m:f>
                                  <m:fPr>
                                    <m:ctrlPr>
                                      <a:rPr lang="fr-FR" sz="2400" i="1">
                                        <a:latin typeface="Cambria Math" panose="02040503050406030204" pitchFamily="18" charset="0"/>
                                        <a:ea typeface="Cambria Math" panose="02040503050406030204" pitchFamily="18" charset="0"/>
                                      </a:rPr>
                                    </m:ctrlPr>
                                  </m:fPr>
                                  <m:num>
                                    <m:r>
                                      <a:rPr lang="fr-FR" sz="2400" i="1">
                                        <a:latin typeface="Cambria Math" panose="02040503050406030204" pitchFamily="18" charset="0"/>
                                        <a:ea typeface="Cambria Math" panose="02040503050406030204" pitchFamily="18" charset="0"/>
                                      </a:rPr>
                                      <m:t>1</m:t>
                                    </m:r>
                                  </m:num>
                                  <m:den>
                                    <m:r>
                                      <a:rPr lang="fr-FR" sz="2400" i="1">
                                        <a:latin typeface="Cambria Math" panose="02040503050406030204" pitchFamily="18" charset="0"/>
                                        <a:ea typeface="Cambria Math" panose="02040503050406030204" pitchFamily="18" charset="0"/>
                                      </a:rPr>
                                      <m:t>2</m:t>
                                    </m:r>
                                  </m:den>
                                </m:f>
                              </m:e>
                            </m:mr>
                            <m:mr>
                              <m:e>
                                <m:f>
                                  <m:fPr>
                                    <m:ctrlPr>
                                      <a:rPr lang="fr-FR" sz="2400" i="1">
                                        <a:latin typeface="Cambria Math" panose="02040503050406030204" pitchFamily="18" charset="0"/>
                                        <a:ea typeface="Cambria Math" panose="02040503050406030204" pitchFamily="18" charset="0"/>
                                      </a:rPr>
                                    </m:ctrlPr>
                                  </m:fPr>
                                  <m:num>
                                    <m:r>
                                      <a:rPr lang="fr-FR" sz="2400" i="1">
                                        <a:latin typeface="Cambria Math" panose="02040503050406030204" pitchFamily="18" charset="0"/>
                                        <a:ea typeface="Cambria Math" panose="02040503050406030204" pitchFamily="18" charset="0"/>
                                      </a:rPr>
                                      <m:t>1</m:t>
                                    </m:r>
                                  </m:num>
                                  <m:den>
                                    <m:r>
                                      <a:rPr lang="fr-FR" sz="2400" i="1">
                                        <a:latin typeface="Cambria Math" panose="02040503050406030204" pitchFamily="18" charset="0"/>
                                        <a:ea typeface="Cambria Math" panose="02040503050406030204" pitchFamily="18" charset="0"/>
                                      </a:rPr>
                                      <m:t>2</m:t>
                                    </m:r>
                                  </m:den>
                                </m:f>
                              </m:e>
                              <m:e>
                                <m:r>
                                  <a:rPr lang="fr-FR" sz="2400" b="0" i="1" smtClean="0">
                                    <a:latin typeface="Cambria Math" panose="02040503050406030204" pitchFamily="18" charset="0"/>
                                    <a:ea typeface="Cambria Math" panose="02040503050406030204" pitchFamily="18" charset="0"/>
                                  </a:rPr>
                                  <m:t>−</m:t>
                                </m:r>
                                <m:f>
                                  <m:fPr>
                                    <m:ctrlPr>
                                      <a:rPr lang="fr-FR" sz="2400" i="1">
                                        <a:latin typeface="Cambria Math" panose="02040503050406030204" pitchFamily="18" charset="0"/>
                                        <a:ea typeface="Cambria Math" panose="02040503050406030204" pitchFamily="18" charset="0"/>
                                      </a:rPr>
                                    </m:ctrlPr>
                                  </m:fPr>
                                  <m:num>
                                    <m:r>
                                      <a:rPr lang="fr-FR" sz="2400" i="1">
                                        <a:latin typeface="Cambria Math" panose="02040503050406030204" pitchFamily="18" charset="0"/>
                                        <a:ea typeface="Cambria Math" panose="02040503050406030204" pitchFamily="18" charset="0"/>
                                      </a:rPr>
                                      <m:t>1</m:t>
                                    </m:r>
                                  </m:num>
                                  <m:den>
                                    <m:r>
                                      <a:rPr lang="fr-FR" sz="2400" i="1">
                                        <a:latin typeface="Cambria Math" panose="02040503050406030204" pitchFamily="18" charset="0"/>
                                        <a:ea typeface="Cambria Math" panose="02040503050406030204" pitchFamily="18" charset="0"/>
                                      </a:rPr>
                                      <m:t>2</m:t>
                                    </m:r>
                                  </m:den>
                                </m:f>
                              </m:e>
                            </m:mr>
                          </m:m>
                        </m:e>
                      </m:d>
                    </m:oMath>
                  </m:oMathPara>
                </a14:m>
                <a:endParaRPr lang="fr-FR" sz="2400" dirty="0"/>
              </a:p>
              <a:p>
                <a:endParaRPr lang="fr-FR" sz="2400" dirty="0"/>
              </a:p>
              <a:p>
                <a:pPr marL="342900" indent="-342900">
                  <a:buFont typeface="Arial" panose="020B0604020202020204" pitchFamily="34" charset="0"/>
                  <a:buChar char="•"/>
                </a:pPr>
                <a:r>
                  <a:rPr lang="fr-FR" sz="2400" dirty="0"/>
                  <a:t>Soit </a:t>
                </a:r>
                <a14:m>
                  <m:oMath xmlns:m="http://schemas.openxmlformats.org/officeDocument/2006/math">
                    <m:r>
                      <a:rPr lang="fr-FR" sz="2400" b="0" i="1" smtClean="0">
                        <a:latin typeface="Cambria Math" panose="02040503050406030204" pitchFamily="18" charset="0"/>
                      </a:rPr>
                      <m:t>𝑢</m:t>
                    </m:r>
                    <m:r>
                      <a:rPr lang="fr-FR" sz="2400" b="0" i="1" smtClean="0">
                        <a:latin typeface="Cambria Math" panose="02040503050406030204" pitchFamily="18" charset="0"/>
                      </a:rPr>
                      <m:t>∈</m:t>
                    </m:r>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ℝ</m:t>
                        </m:r>
                      </m:e>
                      <m:sup>
                        <m:r>
                          <a:rPr lang="fr-FR" sz="2400" b="0" i="1" smtClean="0">
                            <a:latin typeface="Cambria Math" panose="02040503050406030204" pitchFamily="18" charset="0"/>
                          </a:rPr>
                          <m:t>2</m:t>
                        </m:r>
                      </m:sup>
                    </m:sSup>
                  </m:oMath>
                </a14:m>
                <a:r>
                  <a:rPr lang="fr-FR" sz="2400" dirty="0"/>
                  <a:t> de coordonnées dans </a:t>
                </a:r>
                <a14:m>
                  <m:oMath xmlns:m="http://schemas.openxmlformats.org/officeDocument/2006/math">
                    <m:r>
                      <a:rPr lang="fr-FR" sz="2400" b="0" i="1" smtClean="0">
                        <a:latin typeface="Cambria Math" panose="02040503050406030204" pitchFamily="18" charset="0"/>
                      </a:rPr>
                      <m:t>ℬ</m:t>
                    </m:r>
                  </m:oMath>
                </a14:m>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𝑢</m:t>
                      </m:r>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1"/>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𝑥</m:t>
                                </m:r>
                              </m:e>
                            </m:mr>
                            <m:mr>
                              <m:e>
                                <m:r>
                                  <a:rPr lang="fr-FR" sz="2400" b="0" i="1" smtClean="0">
                                    <a:latin typeface="Cambria Math" panose="02040503050406030204" pitchFamily="18" charset="0"/>
                                  </a:rPr>
                                  <m:t>𝑦</m:t>
                                </m:r>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992568"/>
              </a:xfrm>
              <a:prstGeom prst="rect">
                <a:avLst/>
              </a:prstGeom>
              <a:blipFill>
                <a:blip r:embed="rId3"/>
                <a:stretch>
                  <a:fillRect l="-843" t="-1266" b="-633"/>
                </a:stretch>
              </a:blipFill>
            </p:spPr>
            <p:txBody>
              <a:bodyPr/>
              <a:lstStyle/>
              <a:p>
                <a:r>
                  <a:rPr lang="fr-FR">
                    <a:noFill/>
                  </a:rPr>
                  <a:t> </a:t>
                </a:r>
              </a:p>
            </p:txBody>
          </p:sp>
        </mc:Fallback>
      </mc:AlternateContent>
    </p:spTree>
    <p:extLst>
      <p:ext uri="{BB962C8B-B14F-4D97-AF65-F5344CB8AC3E}">
        <p14:creationId xmlns:p14="http://schemas.microsoft.com/office/powerpoint/2010/main" val="1726964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Changement de base.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5244000"/>
              </a:xfrm>
              <a:prstGeom prst="rect">
                <a:avLst/>
              </a:prstGeom>
              <a:noFill/>
            </p:spPr>
            <p:txBody>
              <a:bodyPr wrap="square" rtlCol="0">
                <a:spAutoFit/>
              </a:bodyPr>
              <a:lstStyle/>
              <a:p>
                <a:r>
                  <a:rPr lang="fr-FR" sz="2400" b="1" dirty="0"/>
                  <a:t>Matrice de passage et changement de base : exemple (suite)</a:t>
                </a:r>
              </a:p>
              <a:p>
                <a:endParaRPr lang="fr-FR" sz="2400" dirty="0"/>
              </a:p>
              <a:p>
                <a:pPr marL="342900" indent="-342900">
                  <a:buFont typeface="Arial" panose="020B0604020202020204" pitchFamily="34" charset="0"/>
                  <a:buChar char="•"/>
                </a:pPr>
                <a:r>
                  <a:rPr lang="fr-FR" sz="2400" dirty="0"/>
                  <a:t>Soit </a:t>
                </a:r>
                <a14:m>
                  <m:oMath xmlns:m="http://schemas.openxmlformats.org/officeDocument/2006/math">
                    <m:r>
                      <a:rPr lang="fr-FR" sz="2400" b="0" i="1" smtClean="0">
                        <a:latin typeface="Cambria Math" panose="02040503050406030204" pitchFamily="18" charset="0"/>
                      </a:rPr>
                      <m:t>𝑢</m:t>
                    </m:r>
                    <m:r>
                      <a:rPr lang="fr-FR" sz="2400" b="0" i="1" smtClean="0">
                        <a:latin typeface="Cambria Math" panose="02040503050406030204" pitchFamily="18" charset="0"/>
                      </a:rPr>
                      <m:t>′</m:t>
                    </m:r>
                  </m:oMath>
                </a14:m>
                <a:r>
                  <a:rPr lang="fr-FR" sz="2400" dirty="0"/>
                  <a:t> le vecteur des coordonnées de </a:t>
                </a:r>
                <a14:m>
                  <m:oMath xmlns:m="http://schemas.openxmlformats.org/officeDocument/2006/math">
                    <m:r>
                      <a:rPr lang="fr-FR" sz="2400" b="0" i="1" smtClean="0">
                        <a:latin typeface="Cambria Math" panose="02040503050406030204" pitchFamily="18" charset="0"/>
                      </a:rPr>
                      <m:t>𝑢</m:t>
                    </m:r>
                  </m:oMath>
                </a14:m>
                <a:r>
                  <a:rPr lang="fr-FR" sz="2400" dirty="0"/>
                  <a:t> dans </a:t>
                </a:r>
                <a14:m>
                  <m:oMath xmlns:m="http://schemas.openxmlformats.org/officeDocument/2006/math">
                    <m:r>
                      <a:rPr lang="fr-FR" sz="2400" b="0" i="1" smtClean="0">
                        <a:latin typeface="Cambria Math" panose="02040503050406030204" pitchFamily="18" charset="0"/>
                      </a:rPr>
                      <m:t>ℬ</m:t>
                    </m:r>
                  </m:oMath>
                </a14:m>
                <a:r>
                  <a:rPr lang="fr-FR" sz="2400" dirty="0"/>
                  <a:t>. On a</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𝑢</m:t>
                          </m:r>
                        </m:e>
                        <m:sup>
                          <m:r>
                            <a:rPr lang="fr-FR" sz="2400" b="0" i="1" smtClean="0">
                              <a:latin typeface="Cambria Math" panose="02040503050406030204" pitchFamily="18" charset="0"/>
                            </a:rPr>
                            <m:t>′</m:t>
                          </m:r>
                        </m:sup>
                      </m:sSup>
                      <m:r>
                        <a:rPr lang="fr-FR" sz="2400" b="0" i="1" smtClean="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𝒫</m:t>
                          </m:r>
                        </m:e>
                        <m:sub>
                          <m:r>
                            <a:rPr lang="fr-FR" sz="2400" i="1">
                              <a:latin typeface="Cambria Math" panose="02040503050406030204" pitchFamily="18" charset="0"/>
                            </a:rPr>
                            <m:t>ℬ</m:t>
                          </m:r>
                          <m:r>
                            <a:rPr lang="fr-FR" sz="2400" i="1">
                              <a:latin typeface="Cambria Math" panose="02040503050406030204" pitchFamily="18" charset="0"/>
                            </a:rPr>
                            <m:t>′→</m:t>
                          </m:r>
                          <m:r>
                            <a:rPr lang="fr-FR" sz="2400" i="1">
                              <a:latin typeface="Cambria Math" panose="02040503050406030204" pitchFamily="18" charset="0"/>
                              <a:ea typeface="Cambria Math" panose="02040503050406030204" pitchFamily="18" charset="0"/>
                            </a:rPr>
                            <m:t>ℬ</m:t>
                          </m:r>
                        </m:sub>
                      </m:sSub>
                      <m:r>
                        <a:rPr lang="fr-FR" sz="2400" b="0" i="1" smtClean="0">
                          <a:latin typeface="Cambria Math" panose="02040503050406030204" pitchFamily="18" charset="0"/>
                          <a:ea typeface="Cambria Math" panose="02040503050406030204" pitchFamily="18" charset="0"/>
                        </a:rPr>
                        <m:t>𝑢</m:t>
                      </m:r>
                      <m:r>
                        <a:rPr lang="fr-FR" sz="2400" b="0" i="1" smtClean="0">
                          <a:latin typeface="Cambria Math" panose="02040503050406030204" pitchFamily="18" charset="0"/>
                          <a:ea typeface="Cambria Math" panose="02040503050406030204" pitchFamily="18" charset="0"/>
                        </a:rPr>
                        <m:t>=</m:t>
                      </m:r>
                      <m:d>
                        <m:dPr>
                          <m:ctrlPr>
                            <a:rPr lang="fr-FR" sz="2400" i="1">
                              <a:latin typeface="Cambria Math" panose="02040503050406030204" pitchFamily="18" charset="0"/>
                              <a:ea typeface="Cambria Math" panose="02040503050406030204" pitchFamily="18" charset="0"/>
                            </a:rPr>
                          </m:ctrlPr>
                        </m:dPr>
                        <m:e>
                          <m:m>
                            <m:mPr>
                              <m:mcs>
                                <m:mc>
                                  <m:mcPr>
                                    <m:count m:val="2"/>
                                    <m:mcJc m:val="center"/>
                                  </m:mcPr>
                                </m:mc>
                              </m:mcs>
                              <m:ctrlPr>
                                <a:rPr lang="fr-FR" sz="2400" i="1">
                                  <a:latin typeface="Cambria Math" panose="02040503050406030204" pitchFamily="18" charset="0"/>
                                  <a:ea typeface="Cambria Math" panose="02040503050406030204" pitchFamily="18" charset="0"/>
                                </a:rPr>
                              </m:ctrlPr>
                            </m:mPr>
                            <m:mr>
                              <m:e>
                                <m:f>
                                  <m:fPr>
                                    <m:ctrlPr>
                                      <a:rPr lang="fr-FR" sz="2400" i="1">
                                        <a:latin typeface="Cambria Math" panose="02040503050406030204" pitchFamily="18" charset="0"/>
                                        <a:ea typeface="Cambria Math" panose="02040503050406030204" pitchFamily="18" charset="0"/>
                                      </a:rPr>
                                    </m:ctrlPr>
                                  </m:fPr>
                                  <m:num>
                                    <m:r>
                                      <a:rPr lang="fr-FR" sz="2400" i="1">
                                        <a:latin typeface="Cambria Math" panose="02040503050406030204" pitchFamily="18" charset="0"/>
                                        <a:ea typeface="Cambria Math" panose="02040503050406030204" pitchFamily="18" charset="0"/>
                                      </a:rPr>
                                      <m:t>1</m:t>
                                    </m:r>
                                  </m:num>
                                  <m:den>
                                    <m:r>
                                      <a:rPr lang="fr-FR" sz="2400" i="1">
                                        <a:latin typeface="Cambria Math" panose="02040503050406030204" pitchFamily="18" charset="0"/>
                                        <a:ea typeface="Cambria Math" panose="02040503050406030204" pitchFamily="18" charset="0"/>
                                      </a:rPr>
                                      <m:t>2</m:t>
                                    </m:r>
                                  </m:den>
                                </m:f>
                              </m:e>
                              <m:e>
                                <m:f>
                                  <m:fPr>
                                    <m:ctrlPr>
                                      <a:rPr lang="fr-FR" sz="2400" i="1">
                                        <a:latin typeface="Cambria Math" panose="02040503050406030204" pitchFamily="18" charset="0"/>
                                        <a:ea typeface="Cambria Math" panose="02040503050406030204" pitchFamily="18" charset="0"/>
                                      </a:rPr>
                                    </m:ctrlPr>
                                  </m:fPr>
                                  <m:num>
                                    <m:r>
                                      <a:rPr lang="fr-FR" sz="2400" i="1">
                                        <a:latin typeface="Cambria Math" panose="02040503050406030204" pitchFamily="18" charset="0"/>
                                        <a:ea typeface="Cambria Math" panose="02040503050406030204" pitchFamily="18" charset="0"/>
                                      </a:rPr>
                                      <m:t>1</m:t>
                                    </m:r>
                                  </m:num>
                                  <m:den>
                                    <m:r>
                                      <a:rPr lang="fr-FR" sz="2400" i="1">
                                        <a:latin typeface="Cambria Math" panose="02040503050406030204" pitchFamily="18" charset="0"/>
                                        <a:ea typeface="Cambria Math" panose="02040503050406030204" pitchFamily="18" charset="0"/>
                                      </a:rPr>
                                      <m:t>2</m:t>
                                    </m:r>
                                  </m:den>
                                </m:f>
                              </m:e>
                            </m:mr>
                            <m:mr>
                              <m:e>
                                <m:f>
                                  <m:fPr>
                                    <m:ctrlPr>
                                      <a:rPr lang="fr-FR" sz="2400" i="1">
                                        <a:latin typeface="Cambria Math" panose="02040503050406030204" pitchFamily="18" charset="0"/>
                                        <a:ea typeface="Cambria Math" panose="02040503050406030204" pitchFamily="18" charset="0"/>
                                      </a:rPr>
                                    </m:ctrlPr>
                                  </m:fPr>
                                  <m:num>
                                    <m:r>
                                      <a:rPr lang="fr-FR" sz="2400" i="1">
                                        <a:latin typeface="Cambria Math" panose="02040503050406030204" pitchFamily="18" charset="0"/>
                                        <a:ea typeface="Cambria Math" panose="02040503050406030204" pitchFamily="18" charset="0"/>
                                      </a:rPr>
                                      <m:t>1</m:t>
                                    </m:r>
                                  </m:num>
                                  <m:den>
                                    <m:r>
                                      <a:rPr lang="fr-FR" sz="2400" i="1">
                                        <a:latin typeface="Cambria Math" panose="02040503050406030204" pitchFamily="18" charset="0"/>
                                        <a:ea typeface="Cambria Math" panose="02040503050406030204" pitchFamily="18" charset="0"/>
                                      </a:rPr>
                                      <m:t>2</m:t>
                                    </m:r>
                                  </m:den>
                                </m:f>
                              </m:e>
                              <m:e>
                                <m:r>
                                  <a:rPr lang="fr-FR" sz="2400" i="1">
                                    <a:latin typeface="Cambria Math" panose="02040503050406030204" pitchFamily="18" charset="0"/>
                                    <a:ea typeface="Cambria Math" panose="02040503050406030204" pitchFamily="18" charset="0"/>
                                  </a:rPr>
                                  <m:t>−</m:t>
                                </m:r>
                                <m:f>
                                  <m:fPr>
                                    <m:ctrlPr>
                                      <a:rPr lang="fr-FR" sz="2400" i="1">
                                        <a:latin typeface="Cambria Math" panose="02040503050406030204" pitchFamily="18" charset="0"/>
                                        <a:ea typeface="Cambria Math" panose="02040503050406030204" pitchFamily="18" charset="0"/>
                                      </a:rPr>
                                    </m:ctrlPr>
                                  </m:fPr>
                                  <m:num>
                                    <m:r>
                                      <a:rPr lang="fr-FR" sz="2400" i="1">
                                        <a:latin typeface="Cambria Math" panose="02040503050406030204" pitchFamily="18" charset="0"/>
                                        <a:ea typeface="Cambria Math" panose="02040503050406030204" pitchFamily="18" charset="0"/>
                                      </a:rPr>
                                      <m:t>1</m:t>
                                    </m:r>
                                  </m:num>
                                  <m:den>
                                    <m:r>
                                      <a:rPr lang="fr-FR" sz="2400" i="1">
                                        <a:latin typeface="Cambria Math" panose="02040503050406030204" pitchFamily="18" charset="0"/>
                                        <a:ea typeface="Cambria Math" panose="02040503050406030204" pitchFamily="18" charset="0"/>
                                      </a:rPr>
                                      <m:t>2</m:t>
                                    </m:r>
                                  </m:den>
                                </m:f>
                              </m:e>
                            </m:mr>
                          </m:m>
                        </m:e>
                      </m:d>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𝑥</m:t>
                                </m:r>
                              </m:e>
                            </m:mr>
                            <m:mr>
                              <m:e>
                                <m:r>
                                  <a:rPr lang="fr-FR" sz="2400" i="1">
                                    <a:latin typeface="Cambria Math" panose="02040503050406030204" pitchFamily="18" charset="0"/>
                                  </a:rPr>
                                  <m:t>𝑦</m:t>
                                </m:r>
                              </m:e>
                            </m:mr>
                          </m:m>
                        </m:e>
                      </m:d>
                    </m:oMath>
                  </m:oMathPara>
                </a14:m>
                <a:endParaRPr lang="fr-FR" sz="2400" dirty="0"/>
              </a:p>
              <a:p>
                <a:endParaRPr lang="fr-FR" sz="2400" dirty="0"/>
              </a:p>
              <a:p>
                <a:pPr marL="342900" indent="-342900">
                  <a:buFont typeface="Arial" panose="020B0604020202020204" pitchFamily="34" charset="0"/>
                  <a:buChar char="•"/>
                </a:pPr>
                <a:r>
                  <a:rPr lang="fr-FR" sz="2400" dirty="0"/>
                  <a:t>Ainsi</a:t>
                </a:r>
              </a:p>
              <a:p>
                <a:pPr/>
                <a14:m>
                  <m:oMathPara xmlns:m="http://schemas.openxmlformats.org/officeDocument/2006/math">
                    <m:oMathParaPr>
                      <m:jc m:val="centerGroup"/>
                    </m:oMathParaPr>
                    <m:oMath xmlns:m="http://schemas.openxmlformats.org/officeDocument/2006/math">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𝑢</m:t>
                          </m:r>
                        </m:e>
                        <m:sup>
                          <m:r>
                            <a:rPr lang="fr-FR" sz="2400" b="0" i="1" smtClean="0">
                              <a:latin typeface="Cambria Math" panose="02040503050406030204" pitchFamily="18" charset="0"/>
                            </a:rPr>
                            <m:t>′</m:t>
                          </m:r>
                        </m:sup>
                      </m:sSup>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1"/>
                                    <m:mcJc m:val="center"/>
                                  </m:mcPr>
                                </m:mc>
                              </m:mcs>
                              <m:ctrlPr>
                                <a:rPr lang="fr-FR" sz="2400" b="0" i="1" smtClean="0">
                                  <a:latin typeface="Cambria Math" panose="02040503050406030204" pitchFamily="18" charset="0"/>
                                </a:rPr>
                              </m:ctrlPr>
                            </m:mPr>
                            <m:mr>
                              <m:e>
                                <m:f>
                                  <m:fPr>
                                    <m:ctrlPr>
                                      <a:rPr lang="fr-FR" sz="2400" b="0" i="1" smtClean="0">
                                        <a:latin typeface="Cambria Math" panose="02040503050406030204" pitchFamily="18" charset="0"/>
                                      </a:rPr>
                                    </m:ctrlPr>
                                  </m:fPr>
                                  <m:num>
                                    <m:r>
                                      <a:rPr lang="fr-FR" sz="2400" b="0" i="1" smtClean="0">
                                        <a:latin typeface="Cambria Math" panose="02040503050406030204" pitchFamily="18" charset="0"/>
                                      </a:rPr>
                                      <m:t>𝑥</m:t>
                                    </m:r>
                                    <m:r>
                                      <a:rPr lang="fr-FR" sz="2400" b="0" i="1" smtClean="0">
                                        <a:latin typeface="Cambria Math" panose="02040503050406030204" pitchFamily="18" charset="0"/>
                                      </a:rPr>
                                      <m:t>+</m:t>
                                    </m:r>
                                    <m:r>
                                      <a:rPr lang="fr-FR" sz="2400" b="0" i="1" smtClean="0">
                                        <a:latin typeface="Cambria Math" panose="02040503050406030204" pitchFamily="18" charset="0"/>
                                      </a:rPr>
                                      <m:t>𝑦</m:t>
                                    </m:r>
                                  </m:num>
                                  <m:den>
                                    <m:r>
                                      <a:rPr lang="fr-FR" sz="2400" b="0" i="1" smtClean="0">
                                        <a:latin typeface="Cambria Math" panose="02040503050406030204" pitchFamily="18" charset="0"/>
                                      </a:rPr>
                                      <m:t>2</m:t>
                                    </m:r>
                                  </m:den>
                                </m:f>
                              </m:e>
                            </m:mr>
                            <m:mr>
                              <m:e>
                                <m:f>
                                  <m:fPr>
                                    <m:ctrlPr>
                                      <a:rPr lang="fr-FR" sz="2400" b="0" i="1" smtClean="0">
                                        <a:latin typeface="Cambria Math" panose="02040503050406030204" pitchFamily="18" charset="0"/>
                                      </a:rPr>
                                    </m:ctrlPr>
                                  </m:fPr>
                                  <m:num>
                                    <m:r>
                                      <a:rPr lang="fr-FR" sz="2400" b="0" i="1" smtClean="0">
                                        <a:latin typeface="Cambria Math" panose="02040503050406030204" pitchFamily="18" charset="0"/>
                                      </a:rPr>
                                      <m:t>𝑥</m:t>
                                    </m:r>
                                    <m:r>
                                      <a:rPr lang="fr-FR" sz="2400" b="0" i="1" smtClean="0">
                                        <a:latin typeface="Cambria Math" panose="02040503050406030204" pitchFamily="18" charset="0"/>
                                      </a:rPr>
                                      <m:t>−</m:t>
                                    </m:r>
                                    <m:r>
                                      <a:rPr lang="fr-FR" sz="2400" b="0" i="1" smtClean="0">
                                        <a:latin typeface="Cambria Math" panose="02040503050406030204" pitchFamily="18" charset="0"/>
                                      </a:rPr>
                                      <m:t>𝑦</m:t>
                                    </m:r>
                                  </m:num>
                                  <m:den>
                                    <m:r>
                                      <a:rPr lang="fr-FR" sz="2400" b="0" i="1" smtClean="0">
                                        <a:latin typeface="Cambria Math" panose="02040503050406030204" pitchFamily="18" charset="0"/>
                                      </a:rPr>
                                      <m:t>2</m:t>
                                    </m:r>
                                  </m:den>
                                </m:f>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5244000"/>
              </a:xfrm>
              <a:prstGeom prst="rect">
                <a:avLst/>
              </a:prstGeom>
              <a:blipFill>
                <a:blip r:embed="rId2"/>
                <a:stretch>
                  <a:fillRect l="-927" t="-930"/>
                </a:stretch>
              </a:blipFill>
            </p:spPr>
            <p:txBody>
              <a:bodyPr/>
              <a:lstStyle/>
              <a:p>
                <a:r>
                  <a:rPr lang="fr-FR">
                    <a:noFill/>
                  </a:rPr>
                  <a:t> </a:t>
                </a:r>
              </a:p>
            </p:txBody>
          </p:sp>
        </mc:Fallback>
      </mc:AlternateContent>
    </p:spTree>
    <p:extLst>
      <p:ext uri="{BB962C8B-B14F-4D97-AF65-F5344CB8AC3E}">
        <p14:creationId xmlns:p14="http://schemas.microsoft.com/office/powerpoint/2010/main" val="1005015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Changement de base.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40501"/>
              </a:xfrm>
              <a:prstGeom prst="rect">
                <a:avLst/>
              </a:prstGeom>
              <a:noFill/>
            </p:spPr>
            <p:txBody>
              <a:bodyPr wrap="square" rtlCol="0">
                <a:spAutoFit/>
              </a:bodyPr>
              <a:lstStyle/>
              <a:p>
                <a:r>
                  <a:rPr lang="fr-FR" sz="2400" b="1" dirty="0"/>
                  <a:t>Matrice de passage et changement de base : exemple (suite)</a:t>
                </a:r>
              </a:p>
              <a:p>
                <a:endParaRPr lang="fr-FR" sz="2400" dirty="0"/>
              </a:p>
              <a:p>
                <a:pPr marL="342900" indent="-342900">
                  <a:buFont typeface="Arial" panose="020B0604020202020204" pitchFamily="34" charset="0"/>
                  <a:buChar char="•"/>
                </a:pPr>
                <a:r>
                  <a:rPr lang="fr-FR" sz="2400" dirty="0"/>
                  <a:t>Pour illustrer ce résultat considérons le vecteur </a:t>
                </a:r>
                <a14:m>
                  <m:oMath xmlns:m="http://schemas.openxmlformats.org/officeDocument/2006/math">
                    <m:r>
                      <a:rPr lang="fr-FR" sz="2400" b="0" i="1" smtClean="0">
                        <a:latin typeface="Cambria Math" panose="02040503050406030204" pitchFamily="18" charset="0"/>
                      </a:rPr>
                      <m:t>𝑢</m:t>
                    </m:r>
                    <m:r>
                      <a:rPr lang="fr-FR" sz="2400" b="0" i="1" smtClean="0">
                        <a:latin typeface="Cambria Math" panose="02040503050406030204" pitchFamily="18" charset="0"/>
                      </a:rPr>
                      <m:t>=4</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𝑒</m:t>
                        </m:r>
                      </m:e>
                      <m:sub>
                        <m:r>
                          <a:rPr lang="fr-FR" sz="2400" b="0" i="1" smtClean="0">
                            <a:latin typeface="Cambria Math" panose="02040503050406030204" pitchFamily="18" charset="0"/>
                          </a:rPr>
                          <m:t>1</m:t>
                        </m:r>
                      </m:sub>
                    </m:sSub>
                    <m:r>
                      <a:rPr lang="fr-FR" sz="2400" b="0" i="1" smtClean="0">
                        <a:latin typeface="Cambria Math" panose="02040503050406030204" pitchFamily="18" charset="0"/>
                      </a:rPr>
                      <m:t>+2</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𝑒</m:t>
                        </m:r>
                      </m:e>
                      <m:sub>
                        <m:r>
                          <a:rPr lang="fr-FR" sz="2400" b="0" i="1" smtClean="0">
                            <a:latin typeface="Cambria Math" panose="02040503050406030204" pitchFamily="18" charset="0"/>
                          </a:rPr>
                          <m:t>2</m:t>
                        </m:r>
                      </m:sub>
                    </m:sSub>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 Le vecteur des coordonnées de </a:t>
                </a:r>
                <a14:m>
                  <m:oMath xmlns:m="http://schemas.openxmlformats.org/officeDocument/2006/math">
                    <m:r>
                      <a:rPr lang="fr-FR" sz="2400" b="0" i="1" smtClean="0">
                        <a:latin typeface="Cambria Math" panose="02040503050406030204" pitchFamily="18" charset="0"/>
                      </a:rPr>
                      <m:t>𝑢</m:t>
                    </m:r>
                  </m:oMath>
                </a14:m>
                <a:r>
                  <a:rPr lang="fr-FR" sz="2400" dirty="0"/>
                  <a:t> dans la base </a:t>
                </a:r>
                <a14:m>
                  <m:oMath xmlns:m="http://schemas.openxmlformats.org/officeDocument/2006/math">
                    <m:r>
                      <a:rPr lang="fr-FR" sz="2400" b="0" i="1" smtClean="0">
                        <a:latin typeface="Cambria Math" panose="02040503050406030204" pitchFamily="18" charset="0"/>
                      </a:rPr>
                      <m:t>ℬ</m:t>
                    </m:r>
                  </m:oMath>
                </a14:m>
                <a:r>
                  <a:rPr lang="fr-FR" sz="2400" dirty="0"/>
                  <a:t> est</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𝑢</m:t>
                      </m:r>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1"/>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4</m:t>
                                </m:r>
                              </m:e>
                            </m:mr>
                            <m:mr>
                              <m:e>
                                <m:r>
                                  <a:rPr lang="fr-FR" sz="2400" b="0" i="1" smtClean="0">
                                    <a:latin typeface="Cambria Math" panose="02040503050406030204" pitchFamily="18" charset="0"/>
                                  </a:rPr>
                                  <m:t>2</m:t>
                                </m:r>
                              </m:e>
                            </m:mr>
                          </m:m>
                        </m:e>
                      </m:d>
                    </m:oMath>
                  </m:oMathPara>
                </a14:m>
                <a:endParaRPr lang="fr-FR" sz="2400" dirty="0"/>
              </a:p>
              <a:p>
                <a:endParaRPr lang="fr-FR" sz="2400" dirty="0"/>
              </a:p>
              <a:p>
                <a:pPr marL="342900" indent="-342900">
                  <a:buFont typeface="Arial" panose="020B0604020202020204" pitchFamily="34" charset="0"/>
                  <a:buChar char="•"/>
                </a:pPr>
                <a:r>
                  <a:rPr lang="fr-FR" sz="2400" dirty="0"/>
                  <a:t>Le vecteur des coordonnées de </a:t>
                </a:r>
                <a14:m>
                  <m:oMath xmlns:m="http://schemas.openxmlformats.org/officeDocument/2006/math">
                    <m:r>
                      <a:rPr lang="fr-FR" sz="2400" b="0" i="1" smtClean="0">
                        <a:latin typeface="Cambria Math" panose="02040503050406030204" pitchFamily="18" charset="0"/>
                      </a:rPr>
                      <m:t>𝑢</m:t>
                    </m:r>
                  </m:oMath>
                </a14:m>
                <a:r>
                  <a:rPr lang="fr-FR" sz="2400" dirty="0"/>
                  <a:t> dans la base </a:t>
                </a:r>
                <a14:m>
                  <m:oMath xmlns:m="http://schemas.openxmlformats.org/officeDocument/2006/math">
                    <m:r>
                      <a:rPr lang="fr-FR" sz="2400" b="0" i="1" smtClean="0">
                        <a:latin typeface="Cambria Math" panose="02040503050406030204" pitchFamily="18" charset="0"/>
                      </a:rPr>
                      <m:t>ℬ</m:t>
                    </m:r>
                    <m:r>
                      <a:rPr lang="fr-FR" sz="2400" b="0" i="1" smtClean="0">
                        <a:latin typeface="Cambria Math" panose="02040503050406030204" pitchFamily="18" charset="0"/>
                      </a:rPr>
                      <m:t>′</m:t>
                    </m:r>
                  </m:oMath>
                </a14:m>
                <a:r>
                  <a:rPr lang="fr-FR" sz="2400" dirty="0"/>
                  <a:t> est alors</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𝑢</m:t>
                      </m:r>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1"/>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3</m:t>
                                </m:r>
                              </m:e>
                            </m:mr>
                            <m:mr>
                              <m:e>
                                <m:r>
                                  <a:rPr lang="fr-FR" sz="2400" b="0" i="1" smtClean="0">
                                    <a:latin typeface="Cambria Math" panose="02040503050406030204" pitchFamily="18" charset="0"/>
                                  </a:rPr>
                                  <m:t>1</m:t>
                                </m:r>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640501"/>
              </a:xfrm>
              <a:prstGeom prst="rect">
                <a:avLst/>
              </a:prstGeom>
              <a:blipFill>
                <a:blip r:embed="rId2"/>
                <a:stretch>
                  <a:fillRect l="-843" t="-1090" b="-272"/>
                </a:stretch>
              </a:blipFill>
            </p:spPr>
            <p:txBody>
              <a:bodyPr/>
              <a:lstStyle/>
              <a:p>
                <a:r>
                  <a:rPr lang="fr-FR">
                    <a:noFill/>
                  </a:rPr>
                  <a:t> </a:t>
                </a:r>
              </a:p>
            </p:txBody>
          </p:sp>
        </mc:Fallback>
      </mc:AlternateContent>
    </p:spTree>
    <p:extLst>
      <p:ext uri="{BB962C8B-B14F-4D97-AF65-F5344CB8AC3E}">
        <p14:creationId xmlns:p14="http://schemas.microsoft.com/office/powerpoint/2010/main" val="20855838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Changement de base.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046988"/>
              </a:xfrm>
              <a:prstGeom prst="rect">
                <a:avLst/>
              </a:prstGeom>
              <a:noFill/>
            </p:spPr>
            <p:txBody>
              <a:bodyPr wrap="square" rtlCol="0">
                <a:spAutoFit/>
              </a:bodyPr>
              <a:lstStyle/>
              <a:p>
                <a:r>
                  <a:rPr lang="fr-FR" sz="2400" b="1" dirty="0"/>
                  <a:t>Matrice de passage et changement de base : exemple (fin)</a:t>
                </a:r>
              </a:p>
              <a:p>
                <a:endParaRPr lang="fr-FR" sz="2400" dirty="0"/>
              </a:p>
              <a:p>
                <a:pPr marL="342900" indent="-342900">
                  <a:buFont typeface="Arial" panose="020B0604020202020204" pitchFamily="34" charset="0"/>
                  <a:buChar char="•"/>
                </a:pPr>
                <a:r>
                  <a:rPr lang="fr-FR" sz="2400" dirty="0"/>
                  <a:t>On a donc :</a:t>
                </a:r>
              </a:p>
              <a:p>
                <a:pPr marL="342900" indent="-342900">
                  <a:buFont typeface="Arial" panose="020B0604020202020204" pitchFamily="34" charset="0"/>
                  <a:buChar char="•"/>
                </a:pPr>
                <a:endParaRPr lang="fr-FR" sz="2400" dirty="0"/>
              </a:p>
              <a:p>
                <a:pPr marL="800100" lvl="1" indent="-342900">
                  <a:buFont typeface="Arial" panose="020B0604020202020204" pitchFamily="34" charset="0"/>
                  <a:buChar char="•"/>
                </a:pPr>
                <a14:m>
                  <m:oMath xmlns:m="http://schemas.openxmlformats.org/officeDocument/2006/math">
                    <m:r>
                      <a:rPr lang="fr-FR" sz="2400" b="0" i="1" smtClean="0">
                        <a:latin typeface="Cambria Math" panose="02040503050406030204" pitchFamily="18" charset="0"/>
                      </a:rPr>
                      <m:t>𝑢</m:t>
                    </m:r>
                    <m:r>
                      <a:rPr lang="fr-FR" sz="2400" b="0" i="1" smtClean="0">
                        <a:latin typeface="Cambria Math" panose="02040503050406030204" pitchFamily="18" charset="0"/>
                      </a:rPr>
                      <m:t>=4</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𝑒</m:t>
                        </m:r>
                      </m:e>
                      <m:sub>
                        <m:r>
                          <a:rPr lang="fr-FR" sz="2400" b="0" i="1" smtClean="0">
                            <a:latin typeface="Cambria Math" panose="02040503050406030204" pitchFamily="18" charset="0"/>
                          </a:rPr>
                          <m:t>1</m:t>
                        </m:r>
                      </m:sub>
                    </m:sSub>
                    <m:r>
                      <a:rPr lang="fr-FR" sz="2400" b="0" i="1" smtClean="0">
                        <a:latin typeface="Cambria Math" panose="02040503050406030204" pitchFamily="18" charset="0"/>
                      </a:rPr>
                      <m:t>+2</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𝑒</m:t>
                        </m:r>
                      </m:e>
                      <m:sub>
                        <m:r>
                          <a:rPr lang="fr-FR" sz="2400" b="0" i="1" smtClean="0">
                            <a:latin typeface="Cambria Math" panose="02040503050406030204" pitchFamily="18" charset="0"/>
                          </a:rPr>
                          <m:t>2</m:t>
                        </m:r>
                      </m:sub>
                    </m:sSub>
                  </m:oMath>
                </a14:m>
                <a:endParaRPr lang="fr-FR" sz="2400" dirty="0"/>
              </a:p>
              <a:p>
                <a:pPr marL="800100" lvl="1" indent="-342900">
                  <a:buFont typeface="Arial" panose="020B0604020202020204" pitchFamily="34" charset="0"/>
                  <a:buChar char="•"/>
                </a:pPr>
                <a:endParaRPr lang="fr-FR" sz="2400" dirty="0"/>
              </a:p>
              <a:p>
                <a:pPr marL="800100" lvl="1" indent="-342900">
                  <a:buFont typeface="Arial" panose="020B0604020202020204" pitchFamily="34" charset="0"/>
                  <a:buChar char="•"/>
                </a:pPr>
                <a14:m>
                  <m:oMath xmlns:m="http://schemas.openxmlformats.org/officeDocument/2006/math">
                    <m:r>
                      <a:rPr lang="fr-FR" sz="2400" b="0" i="1" smtClean="0">
                        <a:latin typeface="Cambria Math" panose="02040503050406030204" pitchFamily="18" charset="0"/>
                      </a:rPr>
                      <m:t>𝑢</m:t>
                    </m:r>
                    <m:r>
                      <a:rPr lang="fr-FR" sz="2400" b="0" i="1" smtClean="0">
                        <a:latin typeface="Cambria Math" panose="02040503050406030204" pitchFamily="18" charset="0"/>
                      </a:rPr>
                      <m:t>=3</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𝑒</m:t>
                        </m:r>
                        <m:r>
                          <a:rPr lang="fr-FR" sz="2400" b="0" i="1" smtClean="0">
                            <a:latin typeface="Cambria Math" panose="02040503050406030204" pitchFamily="18" charset="0"/>
                          </a:rPr>
                          <m:t>′</m:t>
                        </m:r>
                      </m:e>
                      <m:sub>
                        <m:r>
                          <a:rPr lang="fr-FR" sz="2400" b="0" i="1" smtClean="0">
                            <a:latin typeface="Cambria Math" panose="02040503050406030204" pitchFamily="18" charset="0"/>
                          </a:rPr>
                          <m:t>1</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𝑒</m:t>
                        </m:r>
                        <m:r>
                          <a:rPr lang="fr-FR" sz="2400" b="0" i="1" smtClean="0">
                            <a:latin typeface="Cambria Math" panose="02040503050406030204" pitchFamily="18" charset="0"/>
                          </a:rPr>
                          <m:t>′</m:t>
                        </m:r>
                      </m:e>
                      <m:sub>
                        <m:r>
                          <a:rPr lang="fr-FR" sz="2400" b="0" i="1" smtClean="0">
                            <a:latin typeface="Cambria Math" panose="02040503050406030204" pitchFamily="18" charset="0"/>
                          </a:rPr>
                          <m:t>2</m:t>
                        </m:r>
                      </m:sub>
                    </m:sSub>
                  </m:oMath>
                </a14:m>
                <a:endParaRPr lang="fr-FR" sz="2400" dirty="0"/>
              </a:p>
              <a:p>
                <a:pPr marL="800100" lvl="1" indent="-342900">
                  <a:buFont typeface="Arial" panose="020B0604020202020204" pitchFamily="34" charset="0"/>
                  <a:buChar char="•"/>
                </a:pPr>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046988"/>
              </a:xfrm>
              <a:prstGeom prst="rect">
                <a:avLst/>
              </a:prstGeom>
              <a:blipFill>
                <a:blip r:embed="rId2"/>
                <a:stretch>
                  <a:fillRect l="-843" t="-1660"/>
                </a:stretch>
              </a:blipFill>
            </p:spPr>
            <p:txBody>
              <a:bodyPr/>
              <a:lstStyle/>
              <a:p>
                <a:r>
                  <a:rPr lang="fr-FR">
                    <a:noFill/>
                  </a:rPr>
                  <a:t> </a:t>
                </a:r>
              </a:p>
            </p:txBody>
          </p:sp>
        </mc:Fallback>
      </mc:AlternateContent>
      <p:pic>
        <p:nvPicPr>
          <p:cNvPr id="5" name="Image 4">
            <a:extLst>
              <a:ext uri="{FF2B5EF4-FFF2-40B4-BE49-F238E27FC236}">
                <a16:creationId xmlns:a16="http://schemas.microsoft.com/office/drawing/2014/main" id="{85133BDE-ACEA-C648-B9AC-B6CCA10E1B9A}"/>
              </a:ext>
            </a:extLst>
          </p:cNvPr>
          <p:cNvPicPr>
            <a:picLocks noChangeAspect="1"/>
          </p:cNvPicPr>
          <p:nvPr/>
        </p:nvPicPr>
        <p:blipFill>
          <a:blip r:embed="rId3"/>
          <a:stretch>
            <a:fillRect/>
          </a:stretch>
        </p:blipFill>
        <p:spPr>
          <a:xfrm>
            <a:off x="4378363" y="2252261"/>
            <a:ext cx="7200000" cy="4033195"/>
          </a:xfrm>
          <a:prstGeom prst="rect">
            <a:avLst/>
          </a:prstGeom>
        </p:spPr>
      </p:pic>
    </p:spTree>
    <p:extLst>
      <p:ext uri="{BB962C8B-B14F-4D97-AF65-F5344CB8AC3E}">
        <p14:creationId xmlns:p14="http://schemas.microsoft.com/office/powerpoint/2010/main" val="1427841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Changement de base.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154984"/>
              </a:xfrm>
              <a:prstGeom prst="rect">
                <a:avLst/>
              </a:prstGeom>
              <a:noFill/>
            </p:spPr>
            <p:txBody>
              <a:bodyPr wrap="square" rtlCol="0">
                <a:spAutoFit/>
              </a:bodyPr>
              <a:lstStyle/>
              <a:p>
                <a:r>
                  <a:rPr lang="fr-FR" sz="2400" b="1" dirty="0"/>
                  <a:t>Changement de base d’un endomorphisme : propriété</a:t>
                </a:r>
              </a:p>
              <a:p>
                <a:endParaRPr lang="fr-FR" sz="2400" dirty="0"/>
              </a:p>
              <a:p>
                <a:pPr marL="342900" indent="-342900">
                  <a:buFont typeface="Arial" panose="020B0604020202020204" pitchFamily="34" charset="0"/>
                  <a:buChar char="•"/>
                </a:pPr>
                <a:r>
                  <a:rPr lang="fr-FR" sz="2400" dirty="0"/>
                  <a:t>Soit </a:t>
                </a:r>
                <a14:m>
                  <m:oMath xmlns:m="http://schemas.openxmlformats.org/officeDocument/2006/math">
                    <m:r>
                      <a:rPr lang="fr-FR" sz="2400" i="1">
                        <a:latin typeface="Cambria Math" panose="02040503050406030204" pitchFamily="18" charset="0"/>
                      </a:rPr>
                      <m:t>𝐸</m:t>
                    </m:r>
                  </m:oMath>
                </a14:m>
                <a:r>
                  <a:rPr lang="fr-FR" sz="2400" dirty="0"/>
                  <a:t> un espace vectoriel de dimension </a:t>
                </a:r>
                <a14:m>
                  <m:oMath xmlns:m="http://schemas.openxmlformats.org/officeDocument/2006/math">
                    <m:r>
                      <a:rPr lang="fr-FR" sz="2400" i="1">
                        <a:latin typeface="Cambria Math" panose="02040503050406030204" pitchFamily="18" charset="0"/>
                      </a:rPr>
                      <m:t>𝑛</m:t>
                    </m:r>
                  </m:oMath>
                </a14:m>
                <a:r>
                  <a:rPr lang="fr-FR" sz="2400" dirty="0"/>
                  <a:t> et </a:t>
                </a:r>
                <a14:m>
                  <m:oMath xmlns:m="http://schemas.openxmlformats.org/officeDocument/2006/math">
                    <m:r>
                      <a:rPr lang="fr-FR" sz="2400" b="0" i="1" smtClean="0">
                        <a:latin typeface="Cambria Math" panose="02040503050406030204" pitchFamily="18" charset="0"/>
                      </a:rPr>
                      <m:t>𝑓</m:t>
                    </m:r>
                    <m:r>
                      <a:rPr lang="fr-FR" sz="2400" b="0" i="1" smtClean="0">
                        <a:latin typeface="Cambria Math" panose="02040503050406030204" pitchFamily="18" charset="0"/>
                      </a:rPr>
                      <m:t>∈</m:t>
                    </m:r>
                    <m:r>
                      <a:rPr lang="fr-FR" sz="2400" b="0" i="1" smtClean="0">
                        <a:latin typeface="Cambria Math" panose="02040503050406030204" pitchFamily="18" charset="0"/>
                      </a:rPr>
                      <m:t>ℒ</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𝐸</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ea typeface="Cambria Math" panose="02040503050406030204" pitchFamily="18" charset="0"/>
                      </a:rPr>
                      <m:t>ℬ</m:t>
                    </m:r>
                  </m:oMath>
                </a14:m>
                <a:r>
                  <a:rPr lang="fr-FR" sz="2400" dirty="0"/>
                  <a:t> et </a:t>
                </a:r>
                <a14:m>
                  <m:oMath xmlns:m="http://schemas.openxmlformats.org/officeDocument/2006/math">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oMath>
                </a14:m>
                <a:r>
                  <a:rPr lang="fr-FR" sz="2400" dirty="0"/>
                  <a:t> deux bases de </a:t>
                </a:r>
                <a14:m>
                  <m:oMath xmlns:m="http://schemas.openxmlformats.org/officeDocument/2006/math">
                    <m:r>
                      <a:rPr lang="fr-FR" sz="2400" i="1">
                        <a:latin typeface="Cambria Math" panose="02040503050406030204" pitchFamily="18" charset="0"/>
                      </a:rPr>
                      <m:t>𝐸</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a</a:t>
                </a:r>
              </a:p>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r>
                            <a:rPr lang="fr-FR" sz="2400" b="0" i="1" smtClean="0">
                              <a:latin typeface="Cambria Math" panose="02040503050406030204" pitchFamily="18" charset="0"/>
                              <a:ea typeface="Cambria Math" panose="02040503050406030204" pitchFamily="18" charset="0"/>
                            </a:rPr>
                            <m:t>′</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r>
                        <a:rPr lang="fr-FR" sz="2400" b="0" i="1" smtClean="0">
                          <a:latin typeface="Cambria Math" panose="02040503050406030204" pitchFamily="18" charset="0"/>
                        </a:rPr>
                        <m:t>=</m:t>
                      </m:r>
                      <m:sSup>
                        <m:sSupPr>
                          <m:ctrlPr>
                            <a:rPr lang="fr-FR" sz="2400" i="1">
                              <a:latin typeface="Cambria Math" panose="02040503050406030204" pitchFamily="18" charset="0"/>
                              <a:ea typeface="Cambria Math" panose="02040503050406030204" pitchFamily="18" charset="0"/>
                            </a:rPr>
                          </m:ctrlPr>
                        </m:sSupPr>
                        <m:e>
                          <m:d>
                            <m:dPr>
                              <m:ctrlPr>
                                <a:rPr lang="fr-FR" sz="2400" i="1">
                                  <a:latin typeface="Cambria Math" panose="02040503050406030204" pitchFamily="18" charset="0"/>
                                  <a:ea typeface="Cambria Math" panose="02040503050406030204" pitchFamily="18" charset="0"/>
                                </a:rPr>
                              </m:ctrlPr>
                            </m:dPr>
                            <m:e>
                              <m:sSub>
                                <m:sSubPr>
                                  <m:ctrlPr>
                                    <a:rPr lang="fr-FR" sz="2400" i="1">
                                      <a:latin typeface="Cambria Math" panose="02040503050406030204" pitchFamily="18" charset="0"/>
                                    </a:rPr>
                                  </m:ctrlPr>
                                </m:sSubPr>
                                <m:e>
                                  <m:r>
                                    <a:rPr lang="fr-FR" sz="2400" i="1">
                                      <a:latin typeface="Cambria Math" panose="02040503050406030204" pitchFamily="18" charset="0"/>
                                    </a:rPr>
                                    <m:t>𝒫</m:t>
                                  </m:r>
                                </m:e>
                                <m:sub>
                                  <m:r>
                                    <a:rPr lang="fr-FR" sz="2400" i="1">
                                      <a:latin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sub>
                              </m:sSub>
                            </m:e>
                          </m:d>
                        </m:e>
                        <m:sup>
                          <m:r>
                            <a:rPr lang="fr-FR" sz="2400" i="1">
                              <a:latin typeface="Cambria Math" panose="02040503050406030204" pitchFamily="18" charset="0"/>
                              <a:ea typeface="Cambria Math" panose="02040503050406030204" pitchFamily="18" charset="0"/>
                            </a:rPr>
                            <m:t>−1</m:t>
                          </m:r>
                        </m:sup>
                      </m:sSup>
                      <m:r>
                        <a:rPr lang="fr-FR" sz="2400" b="0" i="1" smtClean="0">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r>
                        <a:rPr lang="fr-FR" sz="2400" b="0" i="1" smtClean="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𝒫</m:t>
                          </m:r>
                        </m:e>
                        <m:sub>
                          <m:r>
                            <a:rPr lang="fr-FR" sz="2400" i="1">
                              <a:latin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sub>
                      </m:sSub>
                    </m:oMath>
                  </m:oMathPara>
                </a14:m>
                <a:endParaRPr lang="fr-FR" sz="2400" dirty="0"/>
              </a:p>
              <a:p>
                <a:endParaRPr lang="fr-FR" sz="2400" dirty="0"/>
              </a:p>
              <a:p>
                <a:pPr marL="342900" indent="-342900">
                  <a:buFont typeface="Arial" panose="020B0604020202020204" pitchFamily="34" charset="0"/>
                  <a:buChar char="•"/>
                </a:pPr>
                <a:r>
                  <a:rPr lang="fr-FR" sz="2400" dirty="0"/>
                  <a:t>Soit encore</a:t>
                </a:r>
              </a:p>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r>
                            <a:rPr lang="fr-FR" sz="2400" b="0" i="1" smtClean="0">
                              <a:latin typeface="Cambria Math" panose="02040503050406030204" pitchFamily="18" charset="0"/>
                              <a:ea typeface="Cambria Math" panose="02040503050406030204" pitchFamily="18" charset="0"/>
                            </a:rPr>
                            <m:t>′</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r>
                        <a:rPr lang="fr-FR" sz="2400" b="0" i="1" smtClean="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𝒫</m:t>
                          </m:r>
                        </m:e>
                        <m:sub>
                          <m:r>
                            <a:rPr lang="fr-FR" sz="2400" i="1">
                              <a:latin typeface="Cambria Math" panose="02040503050406030204" pitchFamily="18" charset="0"/>
                            </a:rPr>
                            <m:t>ℬ</m:t>
                          </m:r>
                          <m:r>
                            <a:rPr lang="fr-FR" sz="2400" i="1">
                              <a:latin typeface="Cambria Math" panose="02040503050406030204" pitchFamily="18" charset="0"/>
                            </a:rPr>
                            <m:t>′→</m:t>
                          </m:r>
                          <m:r>
                            <a:rPr lang="fr-FR" sz="2400" i="1">
                              <a:latin typeface="Cambria Math" panose="02040503050406030204" pitchFamily="18" charset="0"/>
                              <a:ea typeface="Cambria Math" panose="02040503050406030204" pitchFamily="18" charset="0"/>
                            </a:rPr>
                            <m:t>ℬ</m:t>
                          </m:r>
                        </m:sub>
                      </m:sSub>
                      <m:r>
                        <a:rPr lang="fr-FR" sz="2400" b="0" i="1" smtClean="0">
                          <a:latin typeface="Cambria Math" panose="02040503050406030204" pitchFamily="18" charset="0"/>
                          <a:ea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r>
                        <a:rPr lang="fr-FR" sz="2400" b="0" i="1" smtClean="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𝒫</m:t>
                          </m:r>
                        </m:e>
                        <m:sub>
                          <m:r>
                            <a:rPr lang="fr-FR" sz="2400" i="1">
                              <a:latin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sub>
                      </m:sSub>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154984"/>
              </a:xfrm>
              <a:prstGeom prst="rect">
                <a:avLst/>
              </a:prstGeom>
              <a:blipFill>
                <a:blip r:embed="rId3"/>
                <a:stretch>
                  <a:fillRect l="-927" t="-1175" b="-1175"/>
                </a:stretch>
              </a:blipFill>
            </p:spPr>
            <p:txBody>
              <a:bodyPr/>
              <a:lstStyle/>
              <a:p>
                <a:r>
                  <a:rPr lang="fr-FR">
                    <a:noFill/>
                  </a:rPr>
                  <a:t> </a:t>
                </a:r>
              </a:p>
            </p:txBody>
          </p:sp>
        </mc:Fallback>
      </mc:AlternateContent>
    </p:spTree>
    <p:extLst>
      <p:ext uri="{BB962C8B-B14F-4D97-AF65-F5344CB8AC3E}">
        <p14:creationId xmlns:p14="http://schemas.microsoft.com/office/powerpoint/2010/main" val="1279136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Changement de base.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5096395"/>
              </a:xfrm>
              <a:prstGeom prst="rect">
                <a:avLst/>
              </a:prstGeom>
              <a:noFill/>
            </p:spPr>
            <p:txBody>
              <a:bodyPr wrap="square" rtlCol="0">
                <a:spAutoFit/>
              </a:bodyPr>
              <a:lstStyle/>
              <a:p>
                <a:r>
                  <a:rPr lang="fr-FR" sz="2400" b="1" dirty="0"/>
                  <a:t>Changement de base d’un endomorphisme : exemple</a:t>
                </a:r>
              </a:p>
              <a:p>
                <a:endParaRPr lang="fr-FR" sz="2400" dirty="0"/>
              </a:p>
              <a:p>
                <a:pPr marL="342900" indent="-342900">
                  <a:buFont typeface="Arial" panose="020B0604020202020204" pitchFamily="34" charset="0"/>
                  <a:buChar char="•"/>
                </a:pPr>
                <a:r>
                  <a:rPr lang="fr-FR" sz="2400" dirty="0"/>
                  <a:t>Reprenons les bases </a:t>
                </a:r>
                <a14:m>
                  <m:oMath xmlns:m="http://schemas.openxmlformats.org/officeDocument/2006/math">
                    <m:r>
                      <a:rPr lang="fr-FR" sz="2400" b="0" i="1" smtClean="0">
                        <a:latin typeface="Cambria Math" panose="02040503050406030204" pitchFamily="18" charset="0"/>
                      </a:rPr>
                      <m:t>ℬ</m:t>
                    </m:r>
                  </m:oMath>
                </a14:m>
                <a:r>
                  <a:rPr lang="fr-FR" sz="2400" dirty="0"/>
                  <a:t> et </a:t>
                </a:r>
                <a14:m>
                  <m:oMath xmlns:m="http://schemas.openxmlformats.org/officeDocument/2006/math">
                    <m:r>
                      <a:rPr lang="fr-FR" sz="2400" b="0" i="1" smtClean="0">
                        <a:latin typeface="Cambria Math" panose="02040503050406030204" pitchFamily="18" charset="0"/>
                      </a:rPr>
                      <m:t>ℬ</m:t>
                    </m:r>
                    <m:r>
                      <a:rPr lang="fr-FR" sz="2400" b="0" i="1" smtClean="0">
                        <a:latin typeface="Cambria Math" panose="02040503050406030204" pitchFamily="18" charset="0"/>
                      </a:rPr>
                      <m:t>′</m:t>
                    </m:r>
                  </m:oMath>
                </a14:m>
                <a:r>
                  <a:rPr lang="fr-FR" sz="2400" dirty="0"/>
                  <a:t> de </a:t>
                </a:r>
                <a14:m>
                  <m:oMath xmlns:m="http://schemas.openxmlformats.org/officeDocument/2006/math">
                    <m:sSup>
                      <m:sSupPr>
                        <m:ctrlPr>
                          <a:rPr lang="fr-FR" sz="2400" i="1" smtClean="0">
                            <a:latin typeface="Cambria Math" panose="02040503050406030204" pitchFamily="18" charset="0"/>
                          </a:rPr>
                        </m:ctrlPr>
                      </m:sSupPr>
                      <m:e>
                        <m:r>
                          <a:rPr lang="fr-FR" sz="2400" b="0" i="1" smtClean="0">
                            <a:latin typeface="Cambria Math" panose="02040503050406030204" pitchFamily="18" charset="0"/>
                          </a:rPr>
                          <m:t>ℝ</m:t>
                        </m:r>
                      </m:e>
                      <m:sup>
                        <m:r>
                          <a:rPr lang="fr-FR" sz="2400" b="0" i="1" smtClean="0">
                            <a:latin typeface="Cambria Math" panose="02040503050406030204" pitchFamily="18" charset="0"/>
                          </a:rPr>
                          <m:t>2</m:t>
                        </m:r>
                      </m:sup>
                    </m:sSup>
                  </m:oMath>
                </a14:m>
                <a:r>
                  <a:rPr lang="fr-FR" sz="2400" dirty="0"/>
                  <a:t> utilisées dans l’exemple précédent.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Considérons </a:t>
                </a:r>
                <a14:m>
                  <m:oMath xmlns:m="http://schemas.openxmlformats.org/officeDocument/2006/math">
                    <m:r>
                      <a:rPr lang="fr-FR" sz="2400" b="0" i="1" smtClean="0">
                        <a:latin typeface="Cambria Math" panose="02040503050406030204" pitchFamily="18" charset="0"/>
                      </a:rPr>
                      <m:t>𝑓</m:t>
                    </m:r>
                    <m:r>
                      <a:rPr lang="fr-FR" sz="2400" b="0" i="1" smtClean="0">
                        <a:latin typeface="Cambria Math" panose="02040503050406030204" pitchFamily="18" charset="0"/>
                      </a:rPr>
                      <m:t>∈</m:t>
                    </m:r>
                    <m:r>
                      <a:rPr lang="fr-FR" sz="2400" b="0" i="1" smtClean="0">
                        <a:latin typeface="Cambria Math" panose="02040503050406030204" pitchFamily="18" charset="0"/>
                      </a:rPr>
                      <m:t>ℒ</m:t>
                    </m:r>
                    <m:d>
                      <m:dPr>
                        <m:ctrlPr>
                          <a:rPr lang="fr-FR" sz="2400" b="0" i="1" smtClean="0">
                            <a:latin typeface="Cambria Math" panose="02040503050406030204" pitchFamily="18" charset="0"/>
                          </a:rPr>
                        </m:ctrlPr>
                      </m:dPr>
                      <m:e>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i="1">
                                <a:latin typeface="Cambria Math" panose="02040503050406030204" pitchFamily="18" charset="0"/>
                              </a:rPr>
                              <m:t>2</m:t>
                            </m:r>
                          </m:sup>
                        </m:sSup>
                      </m:e>
                    </m:d>
                  </m:oMath>
                </a14:m>
                <a:r>
                  <a:rPr lang="fr-FR" sz="2400" dirty="0"/>
                  <a:t> dont la matrice dans la base </a:t>
                </a:r>
                <a14:m>
                  <m:oMath xmlns:m="http://schemas.openxmlformats.org/officeDocument/2006/math">
                    <m:r>
                      <a:rPr lang="fr-FR" sz="2400" i="1">
                        <a:latin typeface="Cambria Math" panose="02040503050406030204" pitchFamily="18" charset="0"/>
                      </a:rPr>
                      <m:t>ℬ</m:t>
                    </m:r>
                  </m:oMath>
                </a14:m>
                <a:r>
                  <a:rPr lang="fr-FR" sz="2400" dirty="0"/>
                  <a:t> est</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2"/>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2</m:t>
                                </m:r>
                              </m:e>
                              <m:e>
                                <m:r>
                                  <a:rPr lang="fr-FR" sz="2400" b="0" i="1" smtClean="0">
                                    <a:latin typeface="Cambria Math" panose="02040503050406030204" pitchFamily="18" charset="0"/>
                                  </a:rPr>
                                  <m:t>1</m:t>
                                </m:r>
                              </m:e>
                            </m:mr>
                            <m:mr>
                              <m:e>
                                <m:r>
                                  <a:rPr lang="fr-FR" sz="2400" b="0" i="1" smtClean="0">
                                    <a:latin typeface="Cambria Math" panose="02040503050406030204" pitchFamily="18" charset="0"/>
                                  </a:rPr>
                                  <m:t>1</m:t>
                                </m:r>
                              </m:e>
                              <m:e>
                                <m:r>
                                  <a:rPr lang="fr-FR" sz="2400" b="0" i="1" smtClean="0">
                                    <a:latin typeface="Cambria Math" panose="02040503050406030204" pitchFamily="18" charset="0"/>
                                  </a:rPr>
                                  <m:t>2</m:t>
                                </m:r>
                              </m:e>
                            </m:mr>
                          </m:m>
                        </m:e>
                      </m:d>
                    </m:oMath>
                  </m:oMathPara>
                </a14:m>
                <a:endParaRPr lang="fr-FR" sz="2400" dirty="0"/>
              </a:p>
              <a:p>
                <a:endParaRPr lang="fr-FR" sz="2400" dirty="0"/>
              </a:p>
              <a:p>
                <a:pPr marL="342900" indent="-342900">
                  <a:buFont typeface="Arial" panose="020B0604020202020204" pitchFamily="34" charset="0"/>
                  <a:buChar char="•"/>
                </a:pPr>
                <a:r>
                  <a:rPr lang="fr-FR" sz="2400" dirty="0"/>
                  <a:t>On avait </a:t>
                </a:r>
              </a:p>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𝒫</m:t>
                          </m:r>
                        </m:e>
                        <m:sub>
                          <m:r>
                            <a:rPr lang="fr-FR" sz="2400" i="1">
                              <a:latin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sub>
                      </m:sSub>
                      <m:r>
                        <a:rPr lang="fr-FR" sz="2400" b="0" i="1" smtClean="0">
                          <a:latin typeface="Cambria Math" panose="02040503050406030204" pitchFamily="18" charset="0"/>
                          <a:ea typeface="Cambria Math" panose="02040503050406030204" pitchFamily="18" charset="0"/>
                        </a:rPr>
                        <m:t>=</m:t>
                      </m:r>
                      <m:d>
                        <m:dPr>
                          <m:ctrlPr>
                            <a:rPr lang="fr-FR" sz="2400" b="0" i="1" smtClean="0">
                              <a:latin typeface="Cambria Math" panose="02040503050406030204" pitchFamily="18" charset="0"/>
                              <a:ea typeface="Cambria Math" panose="02040503050406030204" pitchFamily="18" charset="0"/>
                            </a:rPr>
                          </m:ctrlPr>
                        </m:dPr>
                        <m:e>
                          <m:m>
                            <m:mPr>
                              <m:mcs>
                                <m:mc>
                                  <m:mcPr>
                                    <m:count m:val="2"/>
                                    <m:mcJc m:val="center"/>
                                  </m:mcPr>
                                </m:mc>
                              </m:mcs>
                              <m:ctrlPr>
                                <a:rPr lang="fr-FR" sz="2400" b="0" i="1" smtClean="0">
                                  <a:latin typeface="Cambria Math" panose="02040503050406030204" pitchFamily="18" charset="0"/>
                                  <a:ea typeface="Cambria Math" panose="02040503050406030204" pitchFamily="18" charset="0"/>
                                </a:rPr>
                              </m:ctrlPr>
                            </m:mPr>
                            <m:mr>
                              <m:e>
                                <m:r>
                                  <m:rPr>
                                    <m:brk m:alnAt="7"/>
                                  </m:rPr>
                                  <a:rPr lang="fr-FR" sz="2400" b="0" i="1" smtClean="0">
                                    <a:latin typeface="Cambria Math" panose="02040503050406030204" pitchFamily="18" charset="0"/>
                                    <a:ea typeface="Cambria Math" panose="02040503050406030204" pitchFamily="18" charset="0"/>
                                  </a:rPr>
                                  <m:t>1</m:t>
                                </m:r>
                              </m:e>
                              <m:e>
                                <m:r>
                                  <a:rPr lang="fr-FR" sz="2400" b="0" i="1" smtClean="0">
                                    <a:latin typeface="Cambria Math" panose="02040503050406030204" pitchFamily="18" charset="0"/>
                                    <a:ea typeface="Cambria Math" panose="02040503050406030204" pitchFamily="18" charset="0"/>
                                  </a:rPr>
                                  <m:t>1</m:t>
                                </m:r>
                              </m:e>
                            </m:mr>
                            <m:mr>
                              <m:e>
                                <m:r>
                                  <a:rPr lang="fr-FR" sz="2400" b="0" i="1" smtClean="0">
                                    <a:latin typeface="Cambria Math" panose="02040503050406030204" pitchFamily="18" charset="0"/>
                                    <a:ea typeface="Cambria Math" panose="02040503050406030204" pitchFamily="18" charset="0"/>
                                  </a:rPr>
                                  <m:t>1</m:t>
                                </m:r>
                              </m:e>
                              <m:e>
                                <m:r>
                                  <a:rPr lang="fr-FR" sz="2400" b="0" i="1" smtClean="0">
                                    <a:latin typeface="Cambria Math" panose="02040503050406030204" pitchFamily="18" charset="0"/>
                                    <a:ea typeface="Cambria Math" panose="02040503050406030204" pitchFamily="18" charset="0"/>
                                  </a:rPr>
                                  <m:t>−1</m:t>
                                </m:r>
                              </m:e>
                            </m:mr>
                          </m:m>
                        </m:e>
                      </m:d>
                      <m:r>
                        <a:rPr lang="fr-FR" sz="2400" b="0" i="1" smtClean="0">
                          <a:latin typeface="Cambria Math" panose="02040503050406030204" pitchFamily="18" charset="0"/>
                          <a:ea typeface="Cambria Math" panose="02040503050406030204" pitchFamily="18" charset="0"/>
                        </a:rPr>
                        <m:t>   </m:t>
                      </m:r>
                      <m:r>
                        <a:rPr lang="fr-FR" sz="2400" b="0" i="1" smtClean="0">
                          <a:latin typeface="Cambria Math" panose="02040503050406030204" pitchFamily="18" charset="0"/>
                          <a:ea typeface="Cambria Math" panose="02040503050406030204" pitchFamily="18" charset="0"/>
                        </a:rPr>
                        <m:t>𝑒𝑡</m:t>
                      </m:r>
                      <m:r>
                        <a:rPr lang="fr-FR" sz="2400" b="0" i="1" smtClean="0">
                          <a:latin typeface="Cambria Math" panose="02040503050406030204" pitchFamily="18" charset="0"/>
                          <a:ea typeface="Cambria Math" panose="02040503050406030204" pitchFamily="18" charset="0"/>
                        </a:rPr>
                        <m:t>   </m:t>
                      </m:r>
                      <m:sSub>
                        <m:sSubPr>
                          <m:ctrlPr>
                            <a:rPr lang="fr-FR" sz="2400" i="1">
                              <a:latin typeface="Cambria Math" panose="02040503050406030204" pitchFamily="18" charset="0"/>
                            </a:rPr>
                          </m:ctrlPr>
                        </m:sSubPr>
                        <m:e>
                          <m:r>
                            <a:rPr lang="fr-FR" sz="2400" i="1">
                              <a:latin typeface="Cambria Math" panose="02040503050406030204" pitchFamily="18" charset="0"/>
                            </a:rPr>
                            <m:t>𝒫</m:t>
                          </m:r>
                        </m:e>
                        <m:sub>
                          <m:r>
                            <a:rPr lang="fr-FR" sz="2400" i="1">
                              <a:latin typeface="Cambria Math" panose="02040503050406030204" pitchFamily="18" charset="0"/>
                            </a:rPr>
                            <m:t>ℬ</m:t>
                          </m:r>
                          <m:r>
                            <a:rPr lang="fr-FR" sz="2400" i="1">
                              <a:latin typeface="Cambria Math" panose="02040503050406030204" pitchFamily="18" charset="0"/>
                            </a:rPr>
                            <m:t>′→</m:t>
                          </m:r>
                          <m:r>
                            <a:rPr lang="fr-FR" sz="2400" i="1">
                              <a:latin typeface="Cambria Math" panose="02040503050406030204" pitchFamily="18" charset="0"/>
                              <a:ea typeface="Cambria Math" panose="02040503050406030204" pitchFamily="18" charset="0"/>
                            </a:rPr>
                            <m:t>ℬ</m:t>
                          </m:r>
                        </m:sub>
                      </m:sSub>
                      <m:r>
                        <a:rPr lang="fr-FR" sz="2400" b="0" i="1" smtClean="0">
                          <a:latin typeface="Cambria Math" panose="02040503050406030204" pitchFamily="18" charset="0"/>
                          <a:ea typeface="Cambria Math" panose="02040503050406030204" pitchFamily="18" charset="0"/>
                        </a:rPr>
                        <m:t>=</m:t>
                      </m:r>
                      <m:d>
                        <m:dPr>
                          <m:ctrlPr>
                            <a:rPr lang="fr-FR" sz="2400" i="1">
                              <a:latin typeface="Cambria Math" panose="02040503050406030204" pitchFamily="18" charset="0"/>
                              <a:ea typeface="Cambria Math" panose="02040503050406030204" pitchFamily="18" charset="0"/>
                            </a:rPr>
                          </m:ctrlPr>
                        </m:dPr>
                        <m:e>
                          <m:m>
                            <m:mPr>
                              <m:mcs>
                                <m:mc>
                                  <m:mcPr>
                                    <m:count m:val="2"/>
                                    <m:mcJc m:val="center"/>
                                  </m:mcPr>
                                </m:mc>
                              </m:mcs>
                              <m:ctrlPr>
                                <a:rPr lang="fr-FR" sz="2400" i="1">
                                  <a:latin typeface="Cambria Math" panose="02040503050406030204" pitchFamily="18" charset="0"/>
                                  <a:ea typeface="Cambria Math" panose="02040503050406030204" pitchFamily="18" charset="0"/>
                                </a:rPr>
                              </m:ctrlPr>
                            </m:mPr>
                            <m:mr>
                              <m:e>
                                <m:f>
                                  <m:fPr>
                                    <m:ctrlPr>
                                      <a:rPr lang="fr-FR" sz="2400" i="1">
                                        <a:latin typeface="Cambria Math" panose="02040503050406030204" pitchFamily="18" charset="0"/>
                                        <a:ea typeface="Cambria Math" panose="02040503050406030204" pitchFamily="18" charset="0"/>
                                      </a:rPr>
                                    </m:ctrlPr>
                                  </m:fPr>
                                  <m:num>
                                    <m:r>
                                      <a:rPr lang="fr-FR" sz="2400" i="1">
                                        <a:latin typeface="Cambria Math" panose="02040503050406030204" pitchFamily="18" charset="0"/>
                                        <a:ea typeface="Cambria Math" panose="02040503050406030204" pitchFamily="18" charset="0"/>
                                      </a:rPr>
                                      <m:t>1</m:t>
                                    </m:r>
                                  </m:num>
                                  <m:den>
                                    <m:r>
                                      <a:rPr lang="fr-FR" sz="2400" i="1">
                                        <a:latin typeface="Cambria Math" panose="02040503050406030204" pitchFamily="18" charset="0"/>
                                        <a:ea typeface="Cambria Math" panose="02040503050406030204" pitchFamily="18" charset="0"/>
                                      </a:rPr>
                                      <m:t>2</m:t>
                                    </m:r>
                                  </m:den>
                                </m:f>
                              </m:e>
                              <m:e>
                                <m:f>
                                  <m:fPr>
                                    <m:ctrlPr>
                                      <a:rPr lang="fr-FR" sz="2400" i="1">
                                        <a:latin typeface="Cambria Math" panose="02040503050406030204" pitchFamily="18" charset="0"/>
                                        <a:ea typeface="Cambria Math" panose="02040503050406030204" pitchFamily="18" charset="0"/>
                                      </a:rPr>
                                    </m:ctrlPr>
                                  </m:fPr>
                                  <m:num>
                                    <m:r>
                                      <a:rPr lang="fr-FR" sz="2400" i="1">
                                        <a:latin typeface="Cambria Math" panose="02040503050406030204" pitchFamily="18" charset="0"/>
                                        <a:ea typeface="Cambria Math" panose="02040503050406030204" pitchFamily="18" charset="0"/>
                                      </a:rPr>
                                      <m:t>1</m:t>
                                    </m:r>
                                  </m:num>
                                  <m:den>
                                    <m:r>
                                      <a:rPr lang="fr-FR" sz="2400" i="1">
                                        <a:latin typeface="Cambria Math" panose="02040503050406030204" pitchFamily="18" charset="0"/>
                                        <a:ea typeface="Cambria Math" panose="02040503050406030204" pitchFamily="18" charset="0"/>
                                      </a:rPr>
                                      <m:t>2</m:t>
                                    </m:r>
                                  </m:den>
                                </m:f>
                              </m:e>
                            </m:mr>
                            <m:mr>
                              <m:e>
                                <m:f>
                                  <m:fPr>
                                    <m:ctrlPr>
                                      <a:rPr lang="fr-FR" sz="2400" i="1">
                                        <a:latin typeface="Cambria Math" panose="02040503050406030204" pitchFamily="18" charset="0"/>
                                        <a:ea typeface="Cambria Math" panose="02040503050406030204" pitchFamily="18" charset="0"/>
                                      </a:rPr>
                                    </m:ctrlPr>
                                  </m:fPr>
                                  <m:num>
                                    <m:r>
                                      <a:rPr lang="fr-FR" sz="2400" i="1">
                                        <a:latin typeface="Cambria Math" panose="02040503050406030204" pitchFamily="18" charset="0"/>
                                        <a:ea typeface="Cambria Math" panose="02040503050406030204" pitchFamily="18" charset="0"/>
                                      </a:rPr>
                                      <m:t>1</m:t>
                                    </m:r>
                                  </m:num>
                                  <m:den>
                                    <m:r>
                                      <a:rPr lang="fr-FR" sz="2400" i="1">
                                        <a:latin typeface="Cambria Math" panose="02040503050406030204" pitchFamily="18" charset="0"/>
                                        <a:ea typeface="Cambria Math" panose="02040503050406030204" pitchFamily="18" charset="0"/>
                                      </a:rPr>
                                      <m:t>2</m:t>
                                    </m:r>
                                  </m:den>
                                </m:f>
                              </m:e>
                              <m:e>
                                <m:r>
                                  <a:rPr lang="fr-FR" sz="2400" i="1">
                                    <a:latin typeface="Cambria Math" panose="02040503050406030204" pitchFamily="18" charset="0"/>
                                    <a:ea typeface="Cambria Math" panose="02040503050406030204" pitchFamily="18" charset="0"/>
                                  </a:rPr>
                                  <m:t>−</m:t>
                                </m:r>
                                <m:f>
                                  <m:fPr>
                                    <m:ctrlPr>
                                      <a:rPr lang="fr-FR" sz="2400" i="1">
                                        <a:latin typeface="Cambria Math" panose="02040503050406030204" pitchFamily="18" charset="0"/>
                                        <a:ea typeface="Cambria Math" panose="02040503050406030204" pitchFamily="18" charset="0"/>
                                      </a:rPr>
                                    </m:ctrlPr>
                                  </m:fPr>
                                  <m:num>
                                    <m:r>
                                      <a:rPr lang="fr-FR" sz="2400" i="1">
                                        <a:latin typeface="Cambria Math" panose="02040503050406030204" pitchFamily="18" charset="0"/>
                                        <a:ea typeface="Cambria Math" panose="02040503050406030204" pitchFamily="18" charset="0"/>
                                      </a:rPr>
                                      <m:t>1</m:t>
                                    </m:r>
                                  </m:num>
                                  <m:den>
                                    <m:r>
                                      <a:rPr lang="fr-FR" sz="2400" i="1">
                                        <a:latin typeface="Cambria Math" panose="02040503050406030204" pitchFamily="18" charset="0"/>
                                        <a:ea typeface="Cambria Math" panose="02040503050406030204" pitchFamily="18" charset="0"/>
                                      </a:rPr>
                                      <m:t>2</m:t>
                                    </m:r>
                                  </m:den>
                                </m:f>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5096395"/>
              </a:xfrm>
              <a:prstGeom prst="rect">
                <a:avLst/>
              </a:prstGeom>
              <a:blipFill>
                <a:blip r:embed="rId2"/>
                <a:stretch>
                  <a:fillRect l="-927" t="-957"/>
                </a:stretch>
              </a:blipFill>
            </p:spPr>
            <p:txBody>
              <a:bodyPr/>
              <a:lstStyle/>
              <a:p>
                <a:r>
                  <a:rPr lang="fr-FR">
                    <a:noFill/>
                  </a:rPr>
                  <a:t> </a:t>
                </a:r>
              </a:p>
            </p:txBody>
          </p:sp>
        </mc:Fallback>
      </mc:AlternateContent>
    </p:spTree>
    <p:extLst>
      <p:ext uri="{BB962C8B-B14F-4D97-AF65-F5344CB8AC3E}">
        <p14:creationId xmlns:p14="http://schemas.microsoft.com/office/powerpoint/2010/main" val="41423882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Changement de base.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028090"/>
              </a:xfrm>
              <a:prstGeom prst="rect">
                <a:avLst/>
              </a:prstGeom>
              <a:noFill/>
            </p:spPr>
            <p:txBody>
              <a:bodyPr wrap="square" rtlCol="0">
                <a:spAutoFit/>
              </a:bodyPr>
              <a:lstStyle/>
              <a:p>
                <a:r>
                  <a:rPr lang="fr-FR" sz="2400" b="1" dirty="0"/>
                  <a:t>Changement de base d’un endomorphisme : exemple (suite)</a:t>
                </a:r>
              </a:p>
              <a:p>
                <a:endParaRPr lang="fr-FR" sz="2400" dirty="0"/>
              </a:p>
              <a:p>
                <a:pPr marL="342900" indent="-342900">
                  <a:buFont typeface="Arial" panose="020B0604020202020204" pitchFamily="34" charset="0"/>
                  <a:buChar char="•"/>
                </a:pPr>
                <a:r>
                  <a:rPr lang="fr-FR" sz="2400" dirty="0"/>
                  <a:t>On a alors</a:t>
                </a:r>
              </a:p>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r>
                            <a:rPr lang="fr-FR" sz="2400" b="0" i="1" smtClean="0">
                              <a:latin typeface="Cambria Math" panose="02040503050406030204" pitchFamily="18" charset="0"/>
                              <a:ea typeface="Cambria Math" panose="02040503050406030204" pitchFamily="18" charset="0"/>
                            </a:rPr>
                            <m:t>′</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r>
                        <a:rPr lang="fr-FR" sz="2400" b="0" i="1" smtClean="0">
                          <a:latin typeface="Cambria Math" panose="02040503050406030204" pitchFamily="18" charset="0"/>
                        </a:rPr>
                        <m:t>=</m:t>
                      </m:r>
                      <m:d>
                        <m:dPr>
                          <m:ctrlPr>
                            <a:rPr lang="fr-FR" sz="2400" i="1">
                              <a:latin typeface="Cambria Math" panose="02040503050406030204" pitchFamily="18" charset="0"/>
                              <a:ea typeface="Cambria Math" panose="02040503050406030204" pitchFamily="18" charset="0"/>
                            </a:rPr>
                          </m:ctrlPr>
                        </m:dPr>
                        <m:e>
                          <m:m>
                            <m:mPr>
                              <m:mcs>
                                <m:mc>
                                  <m:mcPr>
                                    <m:count m:val="2"/>
                                    <m:mcJc m:val="center"/>
                                  </m:mcPr>
                                </m:mc>
                              </m:mcs>
                              <m:ctrlPr>
                                <a:rPr lang="fr-FR" sz="2400" i="1">
                                  <a:latin typeface="Cambria Math" panose="02040503050406030204" pitchFamily="18" charset="0"/>
                                  <a:ea typeface="Cambria Math" panose="02040503050406030204" pitchFamily="18" charset="0"/>
                                </a:rPr>
                              </m:ctrlPr>
                            </m:mPr>
                            <m:mr>
                              <m:e>
                                <m:f>
                                  <m:fPr>
                                    <m:ctrlPr>
                                      <a:rPr lang="fr-FR" sz="2400" i="1">
                                        <a:latin typeface="Cambria Math" panose="02040503050406030204" pitchFamily="18" charset="0"/>
                                        <a:ea typeface="Cambria Math" panose="02040503050406030204" pitchFamily="18" charset="0"/>
                                      </a:rPr>
                                    </m:ctrlPr>
                                  </m:fPr>
                                  <m:num>
                                    <m:r>
                                      <a:rPr lang="fr-FR" sz="2400" i="1">
                                        <a:latin typeface="Cambria Math" panose="02040503050406030204" pitchFamily="18" charset="0"/>
                                        <a:ea typeface="Cambria Math" panose="02040503050406030204" pitchFamily="18" charset="0"/>
                                      </a:rPr>
                                      <m:t>1</m:t>
                                    </m:r>
                                  </m:num>
                                  <m:den>
                                    <m:r>
                                      <a:rPr lang="fr-FR" sz="2400" i="1">
                                        <a:latin typeface="Cambria Math" panose="02040503050406030204" pitchFamily="18" charset="0"/>
                                        <a:ea typeface="Cambria Math" panose="02040503050406030204" pitchFamily="18" charset="0"/>
                                      </a:rPr>
                                      <m:t>2</m:t>
                                    </m:r>
                                  </m:den>
                                </m:f>
                              </m:e>
                              <m:e>
                                <m:f>
                                  <m:fPr>
                                    <m:ctrlPr>
                                      <a:rPr lang="fr-FR" sz="2400" i="1">
                                        <a:latin typeface="Cambria Math" panose="02040503050406030204" pitchFamily="18" charset="0"/>
                                        <a:ea typeface="Cambria Math" panose="02040503050406030204" pitchFamily="18" charset="0"/>
                                      </a:rPr>
                                    </m:ctrlPr>
                                  </m:fPr>
                                  <m:num>
                                    <m:r>
                                      <a:rPr lang="fr-FR" sz="2400" i="1">
                                        <a:latin typeface="Cambria Math" panose="02040503050406030204" pitchFamily="18" charset="0"/>
                                        <a:ea typeface="Cambria Math" panose="02040503050406030204" pitchFamily="18" charset="0"/>
                                      </a:rPr>
                                      <m:t>1</m:t>
                                    </m:r>
                                  </m:num>
                                  <m:den>
                                    <m:r>
                                      <a:rPr lang="fr-FR" sz="2400" i="1">
                                        <a:latin typeface="Cambria Math" panose="02040503050406030204" pitchFamily="18" charset="0"/>
                                        <a:ea typeface="Cambria Math" panose="02040503050406030204" pitchFamily="18" charset="0"/>
                                      </a:rPr>
                                      <m:t>2</m:t>
                                    </m:r>
                                  </m:den>
                                </m:f>
                              </m:e>
                            </m:mr>
                            <m:mr>
                              <m:e>
                                <m:f>
                                  <m:fPr>
                                    <m:ctrlPr>
                                      <a:rPr lang="fr-FR" sz="2400" i="1">
                                        <a:latin typeface="Cambria Math" panose="02040503050406030204" pitchFamily="18" charset="0"/>
                                        <a:ea typeface="Cambria Math" panose="02040503050406030204" pitchFamily="18" charset="0"/>
                                      </a:rPr>
                                    </m:ctrlPr>
                                  </m:fPr>
                                  <m:num>
                                    <m:r>
                                      <a:rPr lang="fr-FR" sz="2400" i="1">
                                        <a:latin typeface="Cambria Math" panose="02040503050406030204" pitchFamily="18" charset="0"/>
                                        <a:ea typeface="Cambria Math" panose="02040503050406030204" pitchFamily="18" charset="0"/>
                                      </a:rPr>
                                      <m:t>1</m:t>
                                    </m:r>
                                  </m:num>
                                  <m:den>
                                    <m:r>
                                      <a:rPr lang="fr-FR" sz="2400" i="1">
                                        <a:latin typeface="Cambria Math" panose="02040503050406030204" pitchFamily="18" charset="0"/>
                                        <a:ea typeface="Cambria Math" panose="02040503050406030204" pitchFamily="18" charset="0"/>
                                      </a:rPr>
                                      <m:t>2</m:t>
                                    </m:r>
                                  </m:den>
                                </m:f>
                              </m:e>
                              <m:e>
                                <m:r>
                                  <a:rPr lang="fr-FR" sz="2400" i="1">
                                    <a:latin typeface="Cambria Math" panose="02040503050406030204" pitchFamily="18" charset="0"/>
                                    <a:ea typeface="Cambria Math" panose="02040503050406030204" pitchFamily="18" charset="0"/>
                                  </a:rPr>
                                  <m:t>−</m:t>
                                </m:r>
                                <m:f>
                                  <m:fPr>
                                    <m:ctrlPr>
                                      <a:rPr lang="fr-FR" sz="2400" i="1">
                                        <a:latin typeface="Cambria Math" panose="02040503050406030204" pitchFamily="18" charset="0"/>
                                        <a:ea typeface="Cambria Math" panose="02040503050406030204" pitchFamily="18" charset="0"/>
                                      </a:rPr>
                                    </m:ctrlPr>
                                  </m:fPr>
                                  <m:num>
                                    <m:r>
                                      <a:rPr lang="fr-FR" sz="2400" i="1">
                                        <a:latin typeface="Cambria Math" panose="02040503050406030204" pitchFamily="18" charset="0"/>
                                        <a:ea typeface="Cambria Math" panose="02040503050406030204" pitchFamily="18" charset="0"/>
                                      </a:rPr>
                                      <m:t>1</m:t>
                                    </m:r>
                                  </m:num>
                                  <m:den>
                                    <m:r>
                                      <a:rPr lang="fr-FR" sz="2400" i="1">
                                        <a:latin typeface="Cambria Math" panose="02040503050406030204" pitchFamily="18" charset="0"/>
                                        <a:ea typeface="Cambria Math" panose="02040503050406030204" pitchFamily="18" charset="0"/>
                                      </a:rPr>
                                      <m:t>2</m:t>
                                    </m:r>
                                  </m:den>
                                </m:f>
                              </m:e>
                            </m:mr>
                          </m:m>
                        </m:e>
                      </m:d>
                      <m:r>
                        <a:rPr lang="fr-FR" sz="2400" b="0" i="1" smtClean="0">
                          <a:latin typeface="Cambria Math" panose="02040503050406030204" pitchFamily="18" charset="0"/>
                        </a:rPr>
                        <m:t>×</m:t>
                      </m:r>
                      <m:d>
                        <m:dPr>
                          <m:ctrlPr>
                            <a:rPr lang="fr-FR" sz="2400" i="1">
                              <a:latin typeface="Cambria Math" panose="02040503050406030204" pitchFamily="18" charset="0"/>
                            </a:rPr>
                          </m:ctrlPr>
                        </m:dPr>
                        <m:e>
                          <m:m>
                            <m:mPr>
                              <m:mcs>
                                <m:mc>
                                  <m:mcPr>
                                    <m:count m:val="2"/>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2</m:t>
                                </m:r>
                              </m:e>
                              <m:e>
                                <m:r>
                                  <a:rPr lang="fr-FR" sz="2400" i="1">
                                    <a:latin typeface="Cambria Math" panose="02040503050406030204" pitchFamily="18" charset="0"/>
                                  </a:rPr>
                                  <m:t>1</m:t>
                                </m:r>
                              </m:e>
                            </m:mr>
                            <m:mr>
                              <m:e>
                                <m:r>
                                  <a:rPr lang="fr-FR" sz="2400" i="1">
                                    <a:latin typeface="Cambria Math" panose="02040503050406030204" pitchFamily="18" charset="0"/>
                                  </a:rPr>
                                  <m:t>1</m:t>
                                </m:r>
                              </m:e>
                              <m:e>
                                <m:r>
                                  <a:rPr lang="fr-FR" sz="2400" i="1">
                                    <a:latin typeface="Cambria Math" panose="02040503050406030204" pitchFamily="18" charset="0"/>
                                  </a:rPr>
                                  <m:t>2</m:t>
                                </m:r>
                              </m:e>
                            </m:mr>
                          </m:m>
                        </m:e>
                      </m:d>
                      <m:r>
                        <a:rPr lang="fr-FR" sz="2400" b="0" i="1" smtClean="0">
                          <a:latin typeface="Cambria Math" panose="02040503050406030204" pitchFamily="18" charset="0"/>
                        </a:rPr>
                        <m:t>×</m:t>
                      </m:r>
                      <m:d>
                        <m:dPr>
                          <m:ctrlPr>
                            <a:rPr lang="fr-FR" sz="2400" i="1">
                              <a:latin typeface="Cambria Math" panose="02040503050406030204" pitchFamily="18" charset="0"/>
                              <a:ea typeface="Cambria Math" panose="02040503050406030204" pitchFamily="18" charset="0"/>
                            </a:rPr>
                          </m:ctrlPr>
                        </m:dPr>
                        <m:e>
                          <m:m>
                            <m:mPr>
                              <m:mcs>
                                <m:mc>
                                  <m:mcPr>
                                    <m:count m:val="2"/>
                                    <m:mcJc m:val="center"/>
                                  </m:mcPr>
                                </m:mc>
                              </m:mcs>
                              <m:ctrlPr>
                                <a:rPr lang="fr-FR" sz="2400" i="1">
                                  <a:latin typeface="Cambria Math" panose="02040503050406030204" pitchFamily="18" charset="0"/>
                                  <a:ea typeface="Cambria Math" panose="02040503050406030204" pitchFamily="18" charset="0"/>
                                </a:rPr>
                              </m:ctrlPr>
                            </m:mPr>
                            <m:mr>
                              <m:e>
                                <m:r>
                                  <m:rPr>
                                    <m:brk m:alnAt="7"/>
                                  </m:rPr>
                                  <a:rPr lang="fr-FR" sz="2400" i="1">
                                    <a:latin typeface="Cambria Math" panose="02040503050406030204" pitchFamily="18" charset="0"/>
                                    <a:ea typeface="Cambria Math" panose="02040503050406030204" pitchFamily="18" charset="0"/>
                                  </a:rPr>
                                  <m:t>1</m:t>
                                </m:r>
                              </m:e>
                              <m:e>
                                <m:r>
                                  <a:rPr lang="fr-FR" sz="2400" i="1">
                                    <a:latin typeface="Cambria Math" panose="02040503050406030204" pitchFamily="18" charset="0"/>
                                    <a:ea typeface="Cambria Math" panose="02040503050406030204" pitchFamily="18" charset="0"/>
                                  </a:rPr>
                                  <m:t>1</m:t>
                                </m:r>
                              </m:e>
                            </m:mr>
                            <m:mr>
                              <m:e>
                                <m:r>
                                  <a:rPr lang="fr-FR" sz="2400" i="1">
                                    <a:latin typeface="Cambria Math" panose="02040503050406030204" pitchFamily="18" charset="0"/>
                                    <a:ea typeface="Cambria Math" panose="02040503050406030204" pitchFamily="18" charset="0"/>
                                  </a:rPr>
                                  <m:t>1</m:t>
                                </m:r>
                              </m:e>
                              <m:e>
                                <m:r>
                                  <a:rPr lang="fr-FR" sz="2400" i="1">
                                    <a:latin typeface="Cambria Math" panose="02040503050406030204" pitchFamily="18" charset="0"/>
                                    <a:ea typeface="Cambria Math" panose="02040503050406030204" pitchFamily="18" charset="0"/>
                                  </a:rPr>
                                  <m:t>−1</m:t>
                                </m:r>
                              </m:e>
                            </m:mr>
                          </m:m>
                        </m:e>
                      </m:d>
                    </m:oMath>
                  </m:oMathPara>
                </a14:m>
                <a:endParaRPr lang="fr-FR" sz="2400" dirty="0"/>
              </a:p>
              <a:p>
                <a:endParaRPr lang="fr-FR" sz="2400" dirty="0"/>
              </a:p>
              <a:p>
                <a:pPr marL="342900" indent="-342900">
                  <a:buFont typeface="Arial" panose="020B0604020202020204" pitchFamily="34" charset="0"/>
                  <a:buChar char="•"/>
                </a:pPr>
                <a:r>
                  <a:rPr lang="fr-FR" sz="2400" dirty="0"/>
                  <a:t>D’où</a:t>
                </a:r>
              </a:p>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ℳ</m:t>
                          </m:r>
                        </m:e>
                        <m:sub>
                          <m:r>
                            <a:rPr lang="fr-FR" sz="2400" i="1">
                              <a:latin typeface="Cambria Math" panose="02040503050406030204" pitchFamily="18" charset="0"/>
                              <a:ea typeface="Cambria Math" panose="02040503050406030204" pitchFamily="18" charset="0"/>
                            </a:rPr>
                            <m:t>ℬ</m:t>
                          </m:r>
                          <m:r>
                            <a:rPr lang="fr-FR" sz="2400" i="1">
                              <a:latin typeface="Cambria Math" panose="02040503050406030204" pitchFamily="18" charset="0"/>
                              <a:ea typeface="Cambria Math" panose="02040503050406030204" pitchFamily="18" charset="0"/>
                            </a:rPr>
                            <m:t>′</m:t>
                          </m:r>
                        </m:sub>
                      </m:sSub>
                      <m:d>
                        <m:dPr>
                          <m:ctrlPr>
                            <a:rPr lang="fr-FR" sz="2400" i="1">
                              <a:latin typeface="Cambria Math" panose="02040503050406030204" pitchFamily="18" charset="0"/>
                            </a:rPr>
                          </m:ctrlPr>
                        </m:dPr>
                        <m:e>
                          <m:r>
                            <a:rPr lang="fr-FR" sz="2400" i="1">
                              <a:latin typeface="Cambria Math" panose="02040503050406030204" pitchFamily="18" charset="0"/>
                            </a:rPr>
                            <m:t>𝑓</m:t>
                          </m:r>
                        </m:e>
                      </m:d>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2"/>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3</m:t>
                                </m:r>
                              </m:e>
                              <m:e>
                                <m:r>
                                  <a:rPr lang="fr-FR" sz="2400" b="0" i="1" smtClean="0">
                                    <a:latin typeface="Cambria Math" panose="02040503050406030204" pitchFamily="18" charset="0"/>
                                  </a:rPr>
                                  <m:t>0</m:t>
                                </m:r>
                              </m:e>
                            </m:mr>
                            <m:mr>
                              <m:e>
                                <m:r>
                                  <a:rPr lang="fr-FR" sz="2400" b="0" i="1" smtClean="0">
                                    <a:latin typeface="Cambria Math" panose="02040503050406030204" pitchFamily="18" charset="0"/>
                                  </a:rPr>
                                  <m:t>0</m:t>
                                </m:r>
                              </m:e>
                              <m:e>
                                <m:r>
                                  <a:rPr lang="fr-FR" sz="2400" b="0" i="1" smtClean="0">
                                    <a:latin typeface="Cambria Math" panose="02040503050406030204" pitchFamily="18" charset="0"/>
                                  </a:rPr>
                                  <m:t>1</m:t>
                                </m:r>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028090"/>
              </a:xfrm>
              <a:prstGeom prst="rect">
                <a:avLst/>
              </a:prstGeom>
              <a:blipFill>
                <a:blip r:embed="rId2"/>
                <a:stretch>
                  <a:fillRect l="-927" t="-1210"/>
                </a:stretch>
              </a:blipFill>
            </p:spPr>
            <p:txBody>
              <a:bodyPr/>
              <a:lstStyle/>
              <a:p>
                <a:r>
                  <a:rPr lang="fr-FR">
                    <a:noFill/>
                  </a:rPr>
                  <a:t> </a:t>
                </a:r>
              </a:p>
            </p:txBody>
          </p:sp>
        </mc:Fallback>
      </mc:AlternateContent>
    </p:spTree>
    <p:extLst>
      <p:ext uri="{BB962C8B-B14F-4D97-AF65-F5344CB8AC3E}">
        <p14:creationId xmlns:p14="http://schemas.microsoft.com/office/powerpoint/2010/main" val="15474440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Changement de base.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2677656"/>
              </a:xfrm>
              <a:prstGeom prst="rect">
                <a:avLst/>
              </a:prstGeom>
              <a:noFill/>
            </p:spPr>
            <p:txBody>
              <a:bodyPr wrap="square" rtlCol="0">
                <a:spAutoFit/>
              </a:bodyPr>
              <a:lstStyle/>
              <a:p>
                <a:r>
                  <a:rPr lang="fr-FR" sz="2400" b="1" dirty="0"/>
                  <a:t>Changement de base d’un endomorphisme : exemple (fin)</a:t>
                </a:r>
              </a:p>
              <a:p>
                <a:endParaRPr lang="fr-FR" sz="2400" dirty="0"/>
              </a:p>
              <a:p>
                <a:pPr marL="342900" indent="-342900">
                  <a:buFont typeface="Arial" panose="020B0604020202020204" pitchFamily="34" charset="0"/>
                  <a:buChar char="•"/>
                </a:pPr>
                <a:r>
                  <a:rPr lang="fr-FR" sz="2400" dirty="0"/>
                  <a:t>Le changement de base ici a eu pour intérêt de simplifier l’expression de la matrice de </a:t>
                </a:r>
                <a14:m>
                  <m:oMath xmlns:m="http://schemas.openxmlformats.org/officeDocument/2006/math">
                    <m:r>
                      <a:rPr lang="fr-FR" sz="2400" b="0" i="1" smtClean="0">
                        <a:latin typeface="Cambria Math" panose="02040503050406030204" pitchFamily="18" charset="0"/>
                      </a:rPr>
                      <m:t>𝑓</m:t>
                    </m:r>
                  </m:oMath>
                </a14:m>
                <a:r>
                  <a:rPr lang="fr-FR" sz="2400" dirty="0"/>
                  <a:t> puisqu’elle est maintenant diagonale et donc plus manipulable.</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Cette recherche d’une forme diagonale sera l’enjeu du sixième chapitre.</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2677656"/>
              </a:xfrm>
              <a:prstGeom prst="rect">
                <a:avLst/>
              </a:prstGeom>
              <a:blipFill>
                <a:blip r:embed="rId2"/>
                <a:stretch>
                  <a:fillRect l="-843" t="-1887" b="-4245"/>
                </a:stretch>
              </a:blipFill>
            </p:spPr>
            <p:txBody>
              <a:bodyPr/>
              <a:lstStyle/>
              <a:p>
                <a:r>
                  <a:rPr lang="fr-FR">
                    <a:noFill/>
                  </a:rPr>
                  <a:t> </a:t>
                </a:r>
              </a:p>
            </p:txBody>
          </p:sp>
        </mc:Fallback>
      </mc:AlternateContent>
      <p:pic>
        <p:nvPicPr>
          <p:cNvPr id="5" name="Graphique 4" descr="Loupe avec un remplissage uni">
            <a:extLst>
              <a:ext uri="{FF2B5EF4-FFF2-40B4-BE49-F238E27FC236}">
                <a16:creationId xmlns:a16="http://schemas.microsoft.com/office/drawing/2014/main" id="{CBF4E4EC-1792-43EE-9380-8F7A2625AB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2999651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140044"/>
              </a:xfrm>
              <a:prstGeom prst="rect">
                <a:avLst/>
              </a:prstGeom>
              <a:noFill/>
            </p:spPr>
            <p:txBody>
              <a:bodyPr wrap="square" rtlCol="0">
                <a:spAutoFit/>
              </a:bodyPr>
              <a:lstStyle/>
              <a:p>
                <a:r>
                  <a:rPr lang="fr-FR" sz="2400" b="1" dirty="0"/>
                  <a:t>Application linéaire : définition</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b="0" i="1" smtClean="0">
                        <a:latin typeface="Cambria Math" panose="02040503050406030204" pitchFamily="18" charset="0"/>
                      </a:rPr>
                      <m:t>𝐸</m:t>
                    </m:r>
                  </m:oMath>
                </a14:m>
                <a:r>
                  <a:rPr lang="fr-FR" sz="2400" dirty="0"/>
                  <a:t> et </a:t>
                </a:r>
                <a14:m>
                  <m:oMath xmlns:m="http://schemas.openxmlformats.org/officeDocument/2006/math">
                    <m:r>
                      <a:rPr lang="fr-FR" sz="2400" b="0" i="1" smtClean="0">
                        <a:latin typeface="Cambria Math" panose="02040503050406030204" pitchFamily="18" charset="0"/>
                      </a:rPr>
                      <m:t>𝐹</m:t>
                    </m:r>
                  </m:oMath>
                </a14:m>
                <a:r>
                  <a:rPr lang="fr-FR" sz="2400" dirty="0"/>
                  <a:t> deux espaces vectoriels et </a:t>
                </a:r>
                <a14:m>
                  <m:oMath xmlns:m="http://schemas.openxmlformats.org/officeDocument/2006/math">
                    <m:r>
                      <a:rPr lang="fr-FR" sz="2400" b="0" i="1" smtClean="0">
                        <a:latin typeface="Cambria Math" panose="02040503050406030204" pitchFamily="18" charset="0"/>
                      </a:rPr>
                      <m:t>𝑓</m:t>
                    </m:r>
                  </m:oMath>
                </a14:m>
                <a:r>
                  <a:rPr lang="fr-FR" sz="2400" dirty="0"/>
                  <a:t> une application de </a:t>
                </a:r>
                <a14:m>
                  <m:oMath xmlns:m="http://schemas.openxmlformats.org/officeDocument/2006/math">
                    <m:r>
                      <a:rPr lang="fr-FR" sz="2400" b="0" i="1" smtClean="0">
                        <a:latin typeface="Cambria Math" panose="02040503050406030204" pitchFamily="18" charset="0"/>
                      </a:rPr>
                      <m:t>𝐸</m:t>
                    </m:r>
                  </m:oMath>
                </a14:m>
                <a:r>
                  <a:rPr lang="fr-FR" sz="2400" dirty="0"/>
                  <a:t> dans </a:t>
                </a:r>
                <a14:m>
                  <m:oMath xmlns:m="http://schemas.openxmlformats.org/officeDocument/2006/math">
                    <m:r>
                      <a:rPr lang="fr-FR" sz="2400" b="0" i="1" smtClean="0">
                        <a:latin typeface="Cambria Math" panose="02040503050406030204" pitchFamily="18" charset="0"/>
                      </a:rPr>
                      <m:t>𝐹</m:t>
                    </m:r>
                  </m:oMath>
                </a14:m>
                <a:r>
                  <a:rPr lang="fr-FR" sz="2400" dirty="0"/>
                  <a:t>.</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m>
                        <m:mPr>
                          <m:mcs>
                            <m:mc>
                              <m:mcPr>
                                <m:count m:val="5"/>
                                <m:mcJc m:val="center"/>
                              </m:mcPr>
                            </m:mc>
                          </m:mcs>
                          <m:ctrlPr>
                            <a:rPr lang="fr-FR" sz="2400" i="1">
                              <a:latin typeface="Cambria Math" panose="02040503050406030204" pitchFamily="18" charset="0"/>
                            </a:rPr>
                          </m:ctrlPr>
                        </m:mPr>
                        <m:mr>
                          <m:e>
                            <m:r>
                              <m:rPr>
                                <m:brk m:alnAt="7"/>
                              </m:rPr>
                              <a:rPr lang="fr-FR" sz="2400" b="0" i="1" smtClean="0">
                                <a:latin typeface="Cambria Math" panose="02040503050406030204" pitchFamily="18" charset="0"/>
                              </a:rPr>
                              <m:t>𝑓</m:t>
                            </m:r>
                          </m:e>
                          <m:e>
                            <m:r>
                              <a:rPr lang="fr-FR" sz="2400" i="1">
                                <a:latin typeface="Cambria Math" panose="02040503050406030204" pitchFamily="18" charset="0"/>
                              </a:rPr>
                              <m:t>:</m:t>
                            </m:r>
                          </m:e>
                          <m:e>
                            <m:r>
                              <a:rPr lang="fr-FR" sz="2400" i="1">
                                <a:latin typeface="Cambria Math" panose="02040503050406030204" pitchFamily="18" charset="0"/>
                              </a:rPr>
                              <m:t>𝐸</m:t>
                            </m:r>
                          </m:e>
                          <m:e>
                            <m:r>
                              <a:rPr lang="fr-FR" sz="2400" i="1">
                                <a:latin typeface="Cambria Math" panose="02040503050406030204" pitchFamily="18" charset="0"/>
                                <a:ea typeface="Cambria Math" panose="02040503050406030204" pitchFamily="18" charset="0"/>
                              </a:rPr>
                              <m:t>⟶</m:t>
                            </m:r>
                          </m:e>
                          <m:e>
                            <m:r>
                              <a:rPr lang="fr-FR" sz="2400" b="0" i="1" smtClean="0">
                                <a:latin typeface="Cambria Math" panose="02040503050406030204" pitchFamily="18" charset="0"/>
                                <a:ea typeface="Cambria Math" panose="02040503050406030204" pitchFamily="18" charset="0"/>
                              </a:rPr>
                              <m:t>𝐹</m:t>
                            </m:r>
                          </m:e>
                        </m:mr>
                        <m:mr>
                          <m:e>
                            <m:r>
                              <a:rPr lang="fr-FR" sz="2400" i="1">
                                <a:latin typeface="Cambria Math" panose="02040503050406030204" pitchFamily="18" charset="0"/>
                              </a:rPr>
                              <m:t> </m:t>
                            </m:r>
                          </m:e>
                          <m:e>
                            <m:r>
                              <a:rPr lang="fr-FR" sz="2400" i="1">
                                <a:latin typeface="Cambria Math" panose="02040503050406030204" pitchFamily="18" charset="0"/>
                              </a:rPr>
                              <m:t> </m:t>
                            </m:r>
                          </m:e>
                          <m:e>
                            <m:r>
                              <a:rPr lang="fr-FR" sz="2400" b="0" i="1" smtClean="0">
                                <a:latin typeface="Cambria Math" panose="02040503050406030204" pitchFamily="18" charset="0"/>
                              </a:rPr>
                              <m:t>𝑢</m:t>
                            </m:r>
                          </m:e>
                          <m:e>
                            <m:r>
                              <a:rPr lang="fr-FR" sz="2400" i="1">
                                <a:latin typeface="Cambria Math" panose="02040503050406030204" pitchFamily="18" charset="0"/>
                                <a:ea typeface="Cambria Math" panose="02040503050406030204" pitchFamily="18" charset="0"/>
                              </a:rPr>
                              <m:t>⟼</m:t>
                            </m:r>
                          </m:e>
                          <m:e>
                            <m:r>
                              <a:rPr lang="fr-FR" sz="2400" b="0" i="1" smtClean="0">
                                <a:latin typeface="Cambria Math" panose="02040503050406030204" pitchFamily="18" charset="0"/>
                                <a:ea typeface="Cambria Math" panose="02040503050406030204" pitchFamily="18" charset="0"/>
                              </a:rPr>
                              <m:t>𝑓</m:t>
                            </m:r>
                            <m:d>
                              <m:dPr>
                                <m:ctrlPr>
                                  <a:rPr lang="fr-FR" sz="2400" b="0" i="1" smtClean="0">
                                    <a:latin typeface="Cambria Math" panose="02040503050406030204" pitchFamily="18" charset="0"/>
                                    <a:ea typeface="Cambria Math" panose="02040503050406030204" pitchFamily="18" charset="0"/>
                                  </a:rPr>
                                </m:ctrlPr>
                              </m:dPr>
                              <m:e>
                                <m:r>
                                  <a:rPr lang="fr-FR" sz="2400" b="0" i="1" smtClean="0">
                                    <a:latin typeface="Cambria Math" panose="02040503050406030204" pitchFamily="18" charset="0"/>
                                    <a:ea typeface="Cambria Math" panose="02040503050406030204" pitchFamily="18" charset="0"/>
                                  </a:rPr>
                                  <m:t>𝑢</m:t>
                                </m:r>
                              </m:e>
                            </m:d>
                          </m:e>
                        </m:mr>
                      </m:m>
                    </m:oMath>
                  </m:oMathPara>
                </a14:m>
                <a:endParaRPr lang="fr-FR" sz="2400" dirty="0"/>
              </a:p>
              <a:p>
                <a:endParaRPr lang="fr-FR" sz="2400" dirty="0"/>
              </a:p>
              <a:p>
                <a:pPr marL="342900" indent="-342900">
                  <a:buFont typeface="Arial" panose="020B0604020202020204" pitchFamily="34" charset="0"/>
                  <a:buChar char="•"/>
                </a:pPr>
                <a:r>
                  <a:rPr lang="fr-FR" sz="2400" dirty="0"/>
                  <a:t>On dit que </a:t>
                </a:r>
                <a14:m>
                  <m:oMath xmlns:m="http://schemas.openxmlformats.org/officeDocument/2006/math">
                    <m:r>
                      <a:rPr lang="fr-FR" sz="2400" b="0" i="1" smtClean="0">
                        <a:latin typeface="Cambria Math" panose="02040503050406030204" pitchFamily="18" charset="0"/>
                      </a:rPr>
                      <m:t>𝑓</m:t>
                    </m:r>
                  </m:oMath>
                </a14:m>
                <a:r>
                  <a:rPr lang="fr-FR" sz="2400" dirty="0"/>
                  <a:t> est une </a:t>
                </a:r>
                <a:r>
                  <a:rPr lang="fr-FR" sz="2400" b="1" dirty="0"/>
                  <a:t>application linéaire </a:t>
                </a:r>
                <a:r>
                  <a:rPr lang="fr-FR" sz="2400" dirty="0"/>
                  <a:t>ou un </a:t>
                </a:r>
                <a:r>
                  <a:rPr lang="fr-FR" sz="2400" b="1" dirty="0"/>
                  <a:t>homomorphisme</a:t>
                </a:r>
                <a:r>
                  <a:rPr lang="fr-FR" sz="2400" dirty="0"/>
                  <a:t> de </a:t>
                </a:r>
                <a14:m>
                  <m:oMath xmlns:m="http://schemas.openxmlformats.org/officeDocument/2006/math">
                    <m:r>
                      <a:rPr lang="fr-FR" sz="2400" b="0" i="1" smtClean="0">
                        <a:latin typeface="Cambria Math" panose="02040503050406030204" pitchFamily="18" charset="0"/>
                      </a:rPr>
                      <m:t>𝐸</m:t>
                    </m:r>
                  </m:oMath>
                </a14:m>
                <a:r>
                  <a:rPr lang="fr-FR" sz="2400" dirty="0"/>
                  <a:t> dans </a:t>
                </a:r>
                <a14:m>
                  <m:oMath xmlns:m="http://schemas.openxmlformats.org/officeDocument/2006/math">
                    <m:r>
                      <a:rPr lang="fr-FR" sz="2400" b="0" i="1" smtClean="0">
                        <a:latin typeface="Cambria Math" panose="02040503050406030204" pitchFamily="18" charset="0"/>
                      </a:rPr>
                      <m:t>𝐹</m:t>
                    </m:r>
                  </m:oMath>
                </a14:m>
                <a:r>
                  <a:rPr lang="fr-FR" sz="2400" dirty="0"/>
                  <a:t> si</a:t>
                </a:r>
              </a:p>
              <a:p>
                <a:pPr marL="342900" indent="-342900">
                  <a:buFont typeface="Arial" panose="020B0604020202020204" pitchFamily="34" charset="0"/>
                  <a:buChar char="•"/>
                </a:pPr>
                <a:endParaRPr lang="fr-FR" sz="2400" dirty="0"/>
              </a:p>
              <a:p>
                <a:pPr marL="800100" lvl="1" indent="-342900">
                  <a:buFont typeface="Arial" panose="020B0604020202020204" pitchFamily="34" charset="0"/>
                  <a:buChar char="•"/>
                </a:pPr>
                <a14:m>
                  <m:oMath xmlns:m="http://schemas.openxmlformats.org/officeDocument/2006/math">
                    <m:r>
                      <a:rPr lang="fr-FR" sz="240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𝑢</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𝑣</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𝐸</m:t>
                    </m:r>
                    <m:r>
                      <a:rPr lang="fr-FR" sz="2400" b="0" i="1" smtClean="0">
                        <a:latin typeface="Cambria Math" panose="02040503050406030204" pitchFamily="18" charset="0"/>
                        <a:ea typeface="Cambria Math" panose="02040503050406030204" pitchFamily="18" charset="0"/>
                      </a:rPr>
                      <m:t>, </m:t>
                    </m:r>
                    <m:r>
                      <a:rPr lang="fr-FR" sz="2400" b="0" i="1" smtClean="0">
                        <a:latin typeface="Cambria Math" panose="02040503050406030204" pitchFamily="18" charset="0"/>
                        <a:ea typeface="Cambria Math" panose="02040503050406030204" pitchFamily="18" charset="0"/>
                      </a:rPr>
                      <m:t>𝑓</m:t>
                    </m:r>
                    <m:d>
                      <m:dPr>
                        <m:ctrlPr>
                          <a:rPr lang="fr-FR" sz="2400" b="0" i="1" smtClean="0">
                            <a:latin typeface="Cambria Math" panose="02040503050406030204" pitchFamily="18" charset="0"/>
                            <a:ea typeface="Cambria Math" panose="02040503050406030204" pitchFamily="18" charset="0"/>
                          </a:rPr>
                        </m:ctrlPr>
                      </m:dPr>
                      <m:e>
                        <m:r>
                          <a:rPr lang="fr-FR" sz="2400" b="0" i="1" smtClean="0">
                            <a:latin typeface="Cambria Math" panose="02040503050406030204" pitchFamily="18" charset="0"/>
                            <a:ea typeface="Cambria Math" panose="02040503050406030204" pitchFamily="18" charset="0"/>
                          </a:rPr>
                          <m:t>𝑢</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𝑣</m:t>
                        </m:r>
                      </m:e>
                    </m:d>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𝑓</m:t>
                    </m:r>
                    <m:d>
                      <m:dPr>
                        <m:ctrlPr>
                          <a:rPr lang="fr-FR" sz="2400" b="0" i="1" smtClean="0">
                            <a:latin typeface="Cambria Math" panose="02040503050406030204" pitchFamily="18" charset="0"/>
                            <a:ea typeface="Cambria Math" panose="02040503050406030204" pitchFamily="18" charset="0"/>
                          </a:rPr>
                        </m:ctrlPr>
                      </m:dPr>
                      <m:e>
                        <m:r>
                          <a:rPr lang="fr-FR" sz="2400" b="0" i="1" smtClean="0">
                            <a:latin typeface="Cambria Math" panose="02040503050406030204" pitchFamily="18" charset="0"/>
                            <a:ea typeface="Cambria Math" panose="02040503050406030204" pitchFamily="18" charset="0"/>
                          </a:rPr>
                          <m:t>𝑢</m:t>
                        </m:r>
                      </m:e>
                    </m:d>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𝑓</m:t>
                    </m:r>
                    <m:d>
                      <m:dPr>
                        <m:ctrlPr>
                          <a:rPr lang="fr-FR" sz="2400" b="0" i="1" smtClean="0">
                            <a:latin typeface="Cambria Math" panose="02040503050406030204" pitchFamily="18" charset="0"/>
                            <a:ea typeface="Cambria Math" panose="02040503050406030204" pitchFamily="18" charset="0"/>
                          </a:rPr>
                        </m:ctrlPr>
                      </m:dPr>
                      <m:e>
                        <m:r>
                          <a:rPr lang="fr-FR" sz="2400" b="0" i="1" smtClean="0">
                            <a:latin typeface="Cambria Math" panose="02040503050406030204" pitchFamily="18" charset="0"/>
                            <a:ea typeface="Cambria Math" panose="02040503050406030204" pitchFamily="18" charset="0"/>
                          </a:rPr>
                          <m:t>𝑣</m:t>
                        </m:r>
                      </m:e>
                    </m:d>
                  </m:oMath>
                </a14:m>
                <a:endParaRPr lang="fr-FR" sz="2400" dirty="0"/>
              </a:p>
              <a:p>
                <a:pPr marL="800100" lvl="1" indent="-342900">
                  <a:buFont typeface="Arial" panose="020B0604020202020204" pitchFamily="34" charset="0"/>
                  <a:buChar char="•"/>
                </a:pPr>
                <a14:m>
                  <m:oMath xmlns:m="http://schemas.openxmlformats.org/officeDocument/2006/math">
                    <m:r>
                      <a:rPr lang="fr-FR" sz="240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𝑢</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𝐸</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𝜆</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ℝ</m:t>
                    </m:r>
                    <m:r>
                      <a:rPr lang="fr-FR" sz="2400" b="0" i="1" smtClean="0">
                        <a:latin typeface="Cambria Math" panose="02040503050406030204" pitchFamily="18" charset="0"/>
                        <a:ea typeface="Cambria Math" panose="02040503050406030204" pitchFamily="18" charset="0"/>
                      </a:rPr>
                      <m:t>,  </m:t>
                    </m:r>
                    <m:r>
                      <a:rPr lang="fr-FR" sz="2400" b="0" i="1" smtClean="0">
                        <a:latin typeface="Cambria Math" panose="02040503050406030204" pitchFamily="18" charset="0"/>
                        <a:ea typeface="Cambria Math" panose="02040503050406030204" pitchFamily="18" charset="0"/>
                      </a:rPr>
                      <m:t>𝑓</m:t>
                    </m:r>
                    <m:d>
                      <m:dPr>
                        <m:ctrlPr>
                          <a:rPr lang="fr-FR" sz="2400" b="0" i="1" smtClean="0">
                            <a:latin typeface="Cambria Math" panose="02040503050406030204" pitchFamily="18" charset="0"/>
                            <a:ea typeface="Cambria Math" panose="02040503050406030204" pitchFamily="18" charset="0"/>
                          </a:rPr>
                        </m:ctrlPr>
                      </m:dPr>
                      <m:e>
                        <m:r>
                          <a:rPr lang="fr-FR" sz="2400" b="0" i="1" smtClean="0">
                            <a:latin typeface="Cambria Math" panose="02040503050406030204" pitchFamily="18" charset="0"/>
                            <a:ea typeface="Cambria Math" panose="02040503050406030204" pitchFamily="18" charset="0"/>
                          </a:rPr>
                          <m:t>𝜆</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𝑢</m:t>
                        </m:r>
                      </m:e>
                    </m:d>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𝜆</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𝑓</m:t>
                    </m:r>
                    <m:d>
                      <m:dPr>
                        <m:ctrlPr>
                          <a:rPr lang="fr-FR" sz="2400" b="0" i="1" smtClean="0">
                            <a:latin typeface="Cambria Math" panose="02040503050406030204" pitchFamily="18" charset="0"/>
                            <a:ea typeface="Cambria Math" panose="02040503050406030204" pitchFamily="18" charset="0"/>
                          </a:rPr>
                        </m:ctrlPr>
                      </m:dPr>
                      <m:e>
                        <m:r>
                          <a:rPr lang="fr-FR" sz="2400" b="0" i="1" smtClean="0">
                            <a:latin typeface="Cambria Math" panose="02040503050406030204" pitchFamily="18" charset="0"/>
                            <a:ea typeface="Cambria Math" panose="02040503050406030204" pitchFamily="18" charset="0"/>
                          </a:rPr>
                          <m:t>𝑢</m:t>
                        </m:r>
                      </m:e>
                    </m:d>
                  </m:oMath>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140044"/>
              </a:xfrm>
              <a:prstGeom prst="rect">
                <a:avLst/>
              </a:prstGeom>
              <a:blipFill>
                <a:blip r:embed="rId3"/>
                <a:stretch>
                  <a:fillRect l="-843" t="-1223" b="-1835"/>
                </a:stretch>
              </a:blipFill>
            </p:spPr>
            <p:txBody>
              <a:bodyPr/>
              <a:lstStyle/>
              <a:p>
                <a:r>
                  <a:rPr lang="fr-FR">
                    <a:noFill/>
                  </a:rPr>
                  <a:t> </a:t>
                </a:r>
              </a:p>
            </p:txBody>
          </p:sp>
        </mc:Fallback>
      </mc:AlternateContent>
    </p:spTree>
    <p:extLst>
      <p:ext uri="{BB962C8B-B14F-4D97-AF65-F5344CB8AC3E}">
        <p14:creationId xmlns:p14="http://schemas.microsoft.com/office/powerpoint/2010/main" val="28899652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pic>
        <p:nvPicPr>
          <p:cNvPr id="3" name="Graphique 2" descr="Questions avec un remplissage uni">
            <a:extLst>
              <a:ext uri="{FF2B5EF4-FFF2-40B4-BE49-F238E27FC236}">
                <a16:creationId xmlns:a16="http://schemas.microsoft.com/office/drawing/2014/main" id="{117F3F9E-E45E-9844-8215-AA148A5923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6000" y="1989000"/>
            <a:ext cx="2880000" cy="2880000"/>
          </a:xfrm>
          <a:prstGeom prst="rect">
            <a:avLst/>
          </a:prstGeom>
        </p:spPr>
      </p:pic>
      <p:sp>
        <p:nvSpPr>
          <p:cNvPr id="6" name="Titre 1">
            <a:extLst>
              <a:ext uri="{FF2B5EF4-FFF2-40B4-BE49-F238E27FC236}">
                <a16:creationId xmlns:a16="http://schemas.microsoft.com/office/drawing/2014/main" id="{6784514D-DFE8-6540-A8D9-ED1329C44D36}"/>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solidFill>
                  <a:schemeClr val="bg1"/>
                </a:solidFill>
              </a:rPr>
              <a:t>3. Changement de base.</a:t>
            </a:r>
          </a:p>
        </p:txBody>
      </p:sp>
    </p:spTree>
    <p:extLst>
      <p:ext uri="{BB962C8B-B14F-4D97-AF65-F5344CB8AC3E}">
        <p14:creationId xmlns:p14="http://schemas.microsoft.com/office/powerpoint/2010/main" val="3410549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AC0B1E25-C870-E44C-9AEC-2F6389ADF8D7}"/>
              </a:ext>
            </a:extLst>
          </p:cNvPr>
          <p:cNvSpPr txBox="1">
            <a:spLocks/>
          </p:cNvSpPr>
          <p:nvPr/>
        </p:nvSpPr>
        <p:spPr>
          <a:xfrm>
            <a:off x="831850" y="1709738"/>
            <a:ext cx="10515600" cy="2851200"/>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sz="5400" dirty="0"/>
          </a:p>
          <a:p>
            <a:endParaRPr lang="fr-FR" sz="5400" dirty="0"/>
          </a:p>
          <a:p>
            <a:endParaRPr lang="fr-FR" sz="5400" dirty="0"/>
          </a:p>
          <a:p>
            <a:r>
              <a:rPr lang="fr-FR" sz="5400" dirty="0">
                <a:solidFill>
                  <a:schemeClr val="bg1"/>
                </a:solidFill>
              </a:rPr>
              <a:t>4. Noyau et image.</a:t>
            </a:r>
          </a:p>
        </p:txBody>
      </p:sp>
    </p:spTree>
    <p:extLst>
      <p:ext uri="{BB962C8B-B14F-4D97-AF65-F5344CB8AC3E}">
        <p14:creationId xmlns:p14="http://schemas.microsoft.com/office/powerpoint/2010/main" val="29640923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Noyau et image.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893647"/>
              </a:xfrm>
              <a:prstGeom prst="rect">
                <a:avLst/>
              </a:prstGeom>
              <a:noFill/>
            </p:spPr>
            <p:txBody>
              <a:bodyPr wrap="square" rtlCol="0">
                <a:spAutoFit/>
              </a:bodyPr>
              <a:lstStyle/>
              <a:p>
                <a:r>
                  <a:rPr lang="fr-FR" sz="2400" b="1" dirty="0"/>
                  <a:t>Noyau et image d’une application linéaire : définitions</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𝐸</m:t>
                    </m:r>
                  </m:oMath>
                </a14:m>
                <a:r>
                  <a:rPr lang="fr-FR" sz="2400" dirty="0"/>
                  <a:t> et </a:t>
                </a:r>
                <a14:m>
                  <m:oMath xmlns:m="http://schemas.openxmlformats.org/officeDocument/2006/math">
                    <m:r>
                      <a:rPr lang="fr-FR" sz="2400" i="1">
                        <a:latin typeface="Cambria Math" panose="02040503050406030204" pitchFamily="18" charset="0"/>
                      </a:rPr>
                      <m:t>𝐹</m:t>
                    </m:r>
                  </m:oMath>
                </a14:m>
                <a:r>
                  <a:rPr lang="fr-FR" sz="2400" dirty="0"/>
                  <a:t> deux espaces vectoriels et </a:t>
                </a:r>
                <a14:m>
                  <m:oMath xmlns:m="http://schemas.openxmlformats.org/officeDocument/2006/math">
                    <m:r>
                      <a:rPr lang="fr-FR" sz="2400" i="1">
                        <a:latin typeface="Cambria Math" panose="02040503050406030204" pitchFamily="18" charset="0"/>
                      </a:rPr>
                      <m:t>𝑓</m:t>
                    </m:r>
                    <m:r>
                      <a:rPr lang="fr-FR" sz="2400" i="1">
                        <a:latin typeface="Cambria Math" panose="02040503050406030204" pitchFamily="18" charset="0"/>
                      </a:rPr>
                      <m:t>∈</m:t>
                    </m:r>
                    <m:r>
                      <a:rPr lang="fr-FR" sz="2400" i="1">
                        <a:latin typeface="Cambria Math" panose="02040503050406030204" pitchFamily="18" charset="0"/>
                      </a:rPr>
                      <m:t>ℒ</m:t>
                    </m:r>
                    <m:d>
                      <m:dPr>
                        <m:ctrlPr>
                          <a:rPr lang="fr-FR" sz="2400" i="1">
                            <a:latin typeface="Cambria Math" panose="02040503050406030204" pitchFamily="18" charset="0"/>
                          </a:rPr>
                        </m:ctrlPr>
                      </m:dPr>
                      <m:e>
                        <m:r>
                          <a:rPr lang="fr-FR" sz="2400" i="1">
                            <a:latin typeface="Cambria Math" panose="02040503050406030204" pitchFamily="18" charset="0"/>
                          </a:rPr>
                          <m:t>𝐸</m:t>
                        </m:r>
                        <m:r>
                          <a:rPr lang="fr-FR" sz="2400" i="1">
                            <a:latin typeface="Cambria Math" panose="02040503050406030204" pitchFamily="18" charset="0"/>
                          </a:rPr>
                          <m:t>,</m:t>
                        </m:r>
                        <m:r>
                          <a:rPr lang="fr-FR" sz="2400" i="1">
                            <a:latin typeface="Cambria Math" panose="02040503050406030204" pitchFamily="18" charset="0"/>
                          </a:rPr>
                          <m:t>𝐹</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définit le </a:t>
                </a:r>
                <a:r>
                  <a:rPr lang="fr-FR" sz="2400" b="1" dirty="0"/>
                  <a:t>noyau</a:t>
                </a:r>
                <a:r>
                  <a:rPr lang="fr-FR" sz="2400" dirty="0"/>
                  <a:t> de </a:t>
                </a:r>
                <a14:m>
                  <m:oMath xmlns:m="http://schemas.openxmlformats.org/officeDocument/2006/math">
                    <m:r>
                      <a:rPr lang="fr-FR" sz="2400" i="1">
                        <a:latin typeface="Cambria Math" panose="02040503050406030204" pitchFamily="18" charset="0"/>
                      </a:rPr>
                      <m:t>𝑓</m:t>
                    </m:r>
                  </m:oMath>
                </a14:m>
                <a:r>
                  <a:rPr lang="fr-FR" sz="2400" dirty="0"/>
                  <a:t>, noté </a:t>
                </a:r>
                <a14:m>
                  <m:oMath xmlns:m="http://schemas.openxmlformats.org/officeDocument/2006/math">
                    <m:r>
                      <m:rPr>
                        <m:sty m:val="p"/>
                      </m:rPr>
                      <a:rPr lang="fr-FR" sz="2400">
                        <a:latin typeface="Cambria Math" panose="02040503050406030204" pitchFamily="18" charset="0"/>
                      </a:rPr>
                      <m:t>ker</m:t>
                    </m:r>
                    <m:d>
                      <m:dPr>
                        <m:ctrlPr>
                          <a:rPr lang="fr-FR" sz="2400" i="1">
                            <a:latin typeface="Cambria Math" panose="02040503050406030204" pitchFamily="18" charset="0"/>
                          </a:rPr>
                        </m:ctrlPr>
                      </m:dPr>
                      <m:e>
                        <m:r>
                          <a:rPr lang="fr-FR" sz="2400" i="1">
                            <a:latin typeface="Cambria Math" panose="02040503050406030204" pitchFamily="18" charset="0"/>
                          </a:rPr>
                          <m:t>𝑓</m:t>
                        </m:r>
                      </m:e>
                    </m:d>
                  </m:oMath>
                </a14:m>
                <a:r>
                  <a:rPr lang="fr-FR" sz="2400" dirty="0"/>
                  <a:t>, comme étant l’ensemble des antécédents du vecteur nul de </a:t>
                </a:r>
                <a14:m>
                  <m:oMath xmlns:m="http://schemas.openxmlformats.org/officeDocument/2006/math">
                    <m:r>
                      <a:rPr lang="fr-FR" sz="2400" b="0" i="1" smtClean="0">
                        <a:latin typeface="Cambria Math" panose="02040503050406030204" pitchFamily="18" charset="0"/>
                      </a:rPr>
                      <m:t>𝐹</m:t>
                    </m:r>
                  </m:oMath>
                </a14:m>
                <a:r>
                  <a:rPr lang="fr-FR" sz="2400" dirty="0"/>
                  <a:t> par </a:t>
                </a:r>
                <a14:m>
                  <m:oMath xmlns:m="http://schemas.openxmlformats.org/officeDocument/2006/math">
                    <m:r>
                      <a:rPr lang="fr-FR" sz="2400" b="0" i="1" smtClean="0">
                        <a:latin typeface="Cambria Math" panose="02040503050406030204" pitchFamily="18" charset="0"/>
                      </a:rPr>
                      <m:t>𝑓</m:t>
                    </m:r>
                  </m:oMath>
                </a14:m>
                <a:endParaRPr lang="fr-FR" sz="2400" dirty="0"/>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func>
                        <m:funcPr>
                          <m:ctrlPr>
                            <a:rPr lang="fr-FR" sz="2400" i="1" smtClean="0">
                              <a:latin typeface="Cambria Math" panose="02040503050406030204" pitchFamily="18" charset="0"/>
                            </a:rPr>
                          </m:ctrlPr>
                        </m:funcPr>
                        <m:fName>
                          <m:r>
                            <m:rPr>
                              <m:sty m:val="p"/>
                            </m:rPr>
                            <a:rPr lang="fr-FR" sz="2400" b="0" i="0" smtClean="0">
                              <a:latin typeface="Cambria Math" panose="02040503050406030204" pitchFamily="18" charset="0"/>
                            </a:rPr>
                            <m:t>ker</m:t>
                          </m:r>
                        </m:fName>
                        <m:e>
                          <m:d>
                            <m:dPr>
                              <m:ctrlPr>
                                <a:rPr lang="fr-FR" sz="2400" i="1" smtClean="0">
                                  <a:latin typeface="Cambria Math" panose="02040503050406030204" pitchFamily="18" charset="0"/>
                                </a:rPr>
                              </m:ctrlPr>
                            </m:dPr>
                            <m:e>
                              <m:r>
                                <a:rPr lang="fr-FR" sz="2400" b="0" i="1" smtClean="0">
                                  <a:latin typeface="Cambria Math" panose="02040503050406030204" pitchFamily="18" charset="0"/>
                                </a:rPr>
                                <m:t>𝑓</m:t>
                              </m:r>
                            </m:e>
                          </m:d>
                        </m:e>
                      </m:func>
                      <m:r>
                        <a:rPr lang="fr-FR" sz="2400" b="0" i="1" smtClean="0">
                          <a:latin typeface="Cambria Math" panose="02040503050406030204" pitchFamily="18" charset="0"/>
                        </a:rPr>
                        <m:t>=</m:t>
                      </m:r>
                      <m:d>
                        <m:dPr>
                          <m:begChr m:val="{"/>
                          <m:endChr m:val="}"/>
                          <m:ctrlPr>
                            <a:rPr lang="fr-FR" sz="2400" b="0" i="1" smtClean="0">
                              <a:latin typeface="Cambria Math" panose="02040503050406030204" pitchFamily="18" charset="0"/>
                            </a:rPr>
                          </m:ctrlPr>
                        </m:dPr>
                        <m:e>
                          <m:r>
                            <a:rPr lang="fr-FR" sz="2400" b="0" i="1" smtClean="0">
                              <a:latin typeface="Cambria Math" panose="02040503050406030204" pitchFamily="18" charset="0"/>
                            </a:rPr>
                            <m:t>𝑢</m:t>
                          </m:r>
                          <m:r>
                            <a:rPr lang="fr-FR" sz="2400" b="0" i="1" smtClean="0">
                              <a:latin typeface="Cambria Math" panose="02040503050406030204" pitchFamily="18" charset="0"/>
                            </a:rPr>
                            <m:t>∈</m:t>
                          </m:r>
                          <m:r>
                            <a:rPr lang="fr-FR" sz="2400" b="0" i="1" smtClean="0">
                              <a:latin typeface="Cambria Math" panose="02040503050406030204" pitchFamily="18" charset="0"/>
                            </a:rPr>
                            <m:t>𝐸</m:t>
                          </m:r>
                          <m:r>
                            <a:rPr lang="fr-FR" sz="2400" b="0" i="1" smtClean="0">
                              <a:latin typeface="Cambria Math" panose="02040503050406030204" pitchFamily="18" charset="0"/>
                            </a:rPr>
                            <m:t>,</m:t>
                          </m:r>
                          <m:r>
                            <a:rPr lang="fr-FR" sz="2400" b="0" i="1" smtClean="0">
                              <a:latin typeface="Cambria Math" panose="02040503050406030204" pitchFamily="18" charset="0"/>
                            </a:rPr>
                            <m:t>𝑓</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𝑢</m:t>
                              </m:r>
                            </m:e>
                          </m:d>
                          <m:r>
                            <a:rPr lang="fr-FR" sz="2400" b="0" i="1" smtClean="0">
                              <a:latin typeface="Cambria Math" panose="02040503050406030204" pitchFamily="18" charset="0"/>
                            </a:rPr>
                            <m:t>=0</m:t>
                          </m:r>
                        </m:e>
                      </m:d>
                    </m:oMath>
                  </m:oMathPara>
                </a14:m>
                <a:endParaRPr lang="fr-FR" sz="2400" dirty="0"/>
              </a:p>
              <a:p>
                <a:endParaRPr lang="fr-FR" sz="2400" dirty="0"/>
              </a:p>
              <a:p>
                <a:pPr marL="342900" indent="-342900">
                  <a:buFont typeface="Arial" panose="020B0604020202020204" pitchFamily="34" charset="0"/>
                  <a:buChar char="•"/>
                </a:pPr>
                <a:r>
                  <a:rPr lang="fr-FR" sz="2400" dirty="0"/>
                  <a:t>On définit l’</a:t>
                </a:r>
                <a:r>
                  <a:rPr lang="fr-FR" sz="2400" b="1" dirty="0"/>
                  <a:t>image</a:t>
                </a:r>
                <a:r>
                  <a:rPr lang="fr-FR" sz="2400" dirty="0"/>
                  <a:t> de </a:t>
                </a:r>
                <a14:m>
                  <m:oMath xmlns:m="http://schemas.openxmlformats.org/officeDocument/2006/math">
                    <m:r>
                      <a:rPr lang="fr-FR" sz="2400" b="0" i="1" smtClean="0">
                        <a:latin typeface="Cambria Math" panose="02040503050406030204" pitchFamily="18" charset="0"/>
                      </a:rPr>
                      <m:t>𝑓</m:t>
                    </m:r>
                  </m:oMath>
                </a14:m>
                <a:r>
                  <a:rPr lang="fr-FR" sz="2400" dirty="0"/>
                  <a:t>, notée </a:t>
                </a:r>
                <a14:m>
                  <m:oMath xmlns:m="http://schemas.openxmlformats.org/officeDocument/2006/math">
                    <m:r>
                      <m:rPr>
                        <m:sty m:val="p"/>
                      </m:rPr>
                      <a:rPr lang="fr-FR" sz="2400" b="0" i="0" smtClean="0">
                        <a:latin typeface="Cambria Math" panose="02040503050406030204" pitchFamily="18" charset="0"/>
                      </a:rPr>
                      <m:t>Im</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𝑓</m:t>
                        </m:r>
                      </m:e>
                    </m:d>
                  </m:oMath>
                </a14:m>
                <a:r>
                  <a:rPr lang="fr-FR" sz="2400" dirty="0"/>
                  <a:t>, comme étant l’ensemble des images des vecteurs de </a:t>
                </a:r>
                <a14:m>
                  <m:oMath xmlns:m="http://schemas.openxmlformats.org/officeDocument/2006/math">
                    <m:r>
                      <a:rPr lang="fr-FR" sz="2400" b="0" i="1" smtClean="0">
                        <a:latin typeface="Cambria Math" panose="02040503050406030204" pitchFamily="18" charset="0"/>
                      </a:rPr>
                      <m:t>𝐸</m:t>
                    </m:r>
                  </m:oMath>
                </a14:m>
                <a:r>
                  <a:rPr lang="fr-FR" sz="2400" dirty="0"/>
                  <a:t> par </a:t>
                </a:r>
                <a14:m>
                  <m:oMath xmlns:m="http://schemas.openxmlformats.org/officeDocument/2006/math">
                    <m:r>
                      <a:rPr lang="fr-FR" sz="2400" b="0" i="1" smtClean="0">
                        <a:latin typeface="Cambria Math" panose="02040503050406030204" pitchFamily="18" charset="0"/>
                      </a:rPr>
                      <m:t>𝐹</m:t>
                    </m:r>
                  </m:oMath>
                </a14:m>
                <a:endParaRPr lang="fr-FR" sz="2400" dirty="0"/>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m:rPr>
                          <m:sty m:val="p"/>
                        </m:rPr>
                        <a:rPr lang="fr-FR" sz="2400" b="0" i="0" smtClean="0">
                          <a:latin typeface="Cambria Math" panose="02040503050406030204" pitchFamily="18" charset="0"/>
                        </a:rPr>
                        <m:t>Im</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𝑓</m:t>
                          </m:r>
                        </m:e>
                      </m:d>
                      <m:r>
                        <a:rPr lang="fr-FR" sz="2400" b="0" i="1" smtClean="0">
                          <a:latin typeface="Cambria Math" panose="02040503050406030204" pitchFamily="18" charset="0"/>
                        </a:rPr>
                        <m:t>=</m:t>
                      </m:r>
                      <m:d>
                        <m:dPr>
                          <m:begChr m:val="{"/>
                          <m:endChr m:val="}"/>
                          <m:ctrlPr>
                            <a:rPr lang="fr-FR" sz="2400" b="0" i="1" smtClean="0">
                              <a:latin typeface="Cambria Math" panose="02040503050406030204" pitchFamily="18" charset="0"/>
                            </a:rPr>
                          </m:ctrlPr>
                        </m:dPr>
                        <m:e>
                          <m:r>
                            <a:rPr lang="fr-FR" sz="2400" b="0" i="1" smtClean="0">
                              <a:latin typeface="Cambria Math" panose="02040503050406030204" pitchFamily="18" charset="0"/>
                            </a:rPr>
                            <m:t>𝑓</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𝑢</m:t>
                              </m:r>
                            </m:e>
                          </m:d>
                          <m:r>
                            <a:rPr lang="fr-FR" sz="2400" b="0" i="1" smtClean="0">
                              <a:latin typeface="Cambria Math" panose="02040503050406030204" pitchFamily="18" charset="0"/>
                            </a:rPr>
                            <m:t>,</m:t>
                          </m:r>
                          <m:r>
                            <a:rPr lang="fr-FR" sz="2400" b="0" i="1" smtClean="0">
                              <a:latin typeface="Cambria Math" panose="02040503050406030204" pitchFamily="18" charset="0"/>
                            </a:rPr>
                            <m:t>𝑢</m:t>
                          </m:r>
                          <m:r>
                            <a:rPr lang="fr-FR" sz="2400" b="0" i="1" smtClean="0">
                              <a:latin typeface="Cambria Math" panose="02040503050406030204" pitchFamily="18" charset="0"/>
                            </a:rPr>
                            <m:t>∈</m:t>
                          </m:r>
                          <m:r>
                            <a:rPr lang="fr-FR" sz="2400" b="0" i="1" smtClean="0">
                              <a:latin typeface="Cambria Math" panose="02040503050406030204" pitchFamily="18" charset="0"/>
                            </a:rPr>
                            <m:t>𝐸</m:t>
                          </m:r>
                        </m:e>
                      </m:d>
                      <m:r>
                        <a:rPr lang="fr-FR" sz="2400" b="0" i="1" smtClean="0">
                          <a:latin typeface="Cambria Math" panose="02040503050406030204" pitchFamily="18" charset="0"/>
                        </a:rPr>
                        <m:t>=</m:t>
                      </m:r>
                      <m:d>
                        <m:dPr>
                          <m:begChr m:val="{"/>
                          <m:endChr m:val="}"/>
                          <m:ctrlPr>
                            <a:rPr lang="fr-FR" sz="2400" b="0" i="1" smtClean="0">
                              <a:latin typeface="Cambria Math" panose="02040503050406030204" pitchFamily="18" charset="0"/>
                            </a:rPr>
                          </m:ctrlPr>
                        </m:dPr>
                        <m:e>
                          <m:r>
                            <a:rPr lang="fr-FR" sz="2400" b="0" i="1" smtClean="0">
                              <a:latin typeface="Cambria Math" panose="02040503050406030204" pitchFamily="18" charset="0"/>
                            </a:rPr>
                            <m:t>𝑣</m:t>
                          </m:r>
                          <m:r>
                            <a:rPr lang="fr-FR" sz="2400" b="0" i="1" smtClean="0">
                              <a:latin typeface="Cambria Math" panose="02040503050406030204" pitchFamily="18" charset="0"/>
                            </a:rPr>
                            <m:t>∈</m:t>
                          </m:r>
                          <m:r>
                            <a:rPr lang="fr-FR" sz="2400" b="0" i="1" smtClean="0">
                              <a:latin typeface="Cambria Math" panose="02040503050406030204" pitchFamily="18" charset="0"/>
                            </a:rPr>
                            <m:t>𝐹</m:t>
                          </m:r>
                          <m:r>
                            <a:rPr lang="fr-FR" sz="2400" b="0" i="1" smtClean="0">
                              <a:latin typeface="Cambria Math" panose="02040503050406030204" pitchFamily="18" charset="0"/>
                            </a:rPr>
                            <m:t> / ∃</m:t>
                          </m:r>
                          <m:r>
                            <a:rPr lang="fr-FR" sz="2400" b="0" i="1" smtClean="0">
                              <a:latin typeface="Cambria Math" panose="02040503050406030204" pitchFamily="18" charset="0"/>
                              <a:ea typeface="Cambria Math" panose="02040503050406030204" pitchFamily="18" charset="0"/>
                            </a:rPr>
                            <m:t>𝑢</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𝐹</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𝑣</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𝑓</m:t>
                          </m:r>
                          <m:d>
                            <m:dPr>
                              <m:ctrlPr>
                                <a:rPr lang="fr-FR" sz="2400" b="0" i="1" smtClean="0">
                                  <a:latin typeface="Cambria Math" panose="02040503050406030204" pitchFamily="18" charset="0"/>
                                  <a:ea typeface="Cambria Math" panose="02040503050406030204" pitchFamily="18" charset="0"/>
                                </a:rPr>
                              </m:ctrlPr>
                            </m:dPr>
                            <m:e>
                              <m:r>
                                <a:rPr lang="fr-FR" sz="2400" b="0" i="1" smtClean="0">
                                  <a:latin typeface="Cambria Math" panose="02040503050406030204" pitchFamily="18" charset="0"/>
                                  <a:ea typeface="Cambria Math" panose="02040503050406030204" pitchFamily="18" charset="0"/>
                                </a:rPr>
                                <m:t>𝑢</m:t>
                              </m:r>
                            </m:e>
                          </m:d>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893647"/>
              </a:xfrm>
              <a:prstGeom prst="rect">
                <a:avLst/>
              </a:prstGeom>
              <a:blipFill>
                <a:blip r:embed="rId2"/>
                <a:stretch>
                  <a:fillRect l="-843" t="-1034" r="-843" b="-1034"/>
                </a:stretch>
              </a:blipFill>
            </p:spPr>
            <p:txBody>
              <a:bodyPr/>
              <a:lstStyle/>
              <a:p>
                <a:r>
                  <a:rPr lang="fr-FR">
                    <a:noFill/>
                  </a:rPr>
                  <a:t> </a:t>
                </a:r>
              </a:p>
            </p:txBody>
          </p:sp>
        </mc:Fallback>
      </mc:AlternateContent>
    </p:spTree>
    <p:extLst>
      <p:ext uri="{BB962C8B-B14F-4D97-AF65-F5344CB8AC3E}">
        <p14:creationId xmlns:p14="http://schemas.microsoft.com/office/powerpoint/2010/main" val="18007848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Noyau et image.</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Noyau et image d’une application linéaire : représentation (très) imagée</a:t>
            </a:r>
          </a:p>
        </p:txBody>
      </p:sp>
      <p:sp>
        <p:nvSpPr>
          <p:cNvPr id="4" name="Ellipse 3">
            <a:extLst>
              <a:ext uri="{FF2B5EF4-FFF2-40B4-BE49-F238E27FC236}">
                <a16:creationId xmlns:a16="http://schemas.microsoft.com/office/drawing/2014/main" id="{9B20A0D2-03D3-4343-A25A-1C36CE5489FB}"/>
              </a:ext>
            </a:extLst>
          </p:cNvPr>
          <p:cNvSpPr/>
          <p:nvPr/>
        </p:nvSpPr>
        <p:spPr>
          <a:xfrm>
            <a:off x="1377108" y="2379907"/>
            <a:ext cx="2886420" cy="411296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12FFC76B-5BBB-5449-8464-156FFB76DEFF}"/>
              </a:ext>
            </a:extLst>
          </p:cNvPr>
          <p:cNvSpPr/>
          <p:nvPr/>
        </p:nvSpPr>
        <p:spPr>
          <a:xfrm>
            <a:off x="7743020" y="2567194"/>
            <a:ext cx="2434729" cy="3657336"/>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9582C231-BAA2-CF4B-9B0A-E233E9424BAB}"/>
              </a:ext>
            </a:extLst>
          </p:cNvPr>
          <p:cNvSpPr/>
          <p:nvPr/>
        </p:nvSpPr>
        <p:spPr>
          <a:xfrm>
            <a:off x="2136355" y="3492479"/>
            <a:ext cx="1367926" cy="1806766"/>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DEC252D2-7AFF-2B45-9945-55BF469815CC}"/>
              </a:ext>
            </a:extLst>
          </p:cNvPr>
          <p:cNvSpPr/>
          <p:nvPr/>
        </p:nvSpPr>
        <p:spPr>
          <a:xfrm>
            <a:off x="8276421" y="3492479"/>
            <a:ext cx="1367926" cy="184729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4D21D4B7-B356-F846-AE5E-D12A9E726C8A}"/>
                  </a:ext>
                </a:extLst>
              </p:cNvPr>
              <p:cNvSpPr txBox="1"/>
              <p:nvPr/>
            </p:nvSpPr>
            <p:spPr>
              <a:xfrm>
                <a:off x="1256841" y="2765233"/>
                <a:ext cx="439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𝐸</m:t>
                      </m:r>
                    </m:oMath>
                  </m:oMathPara>
                </a14:m>
                <a:endParaRPr lang="fr-FR" dirty="0"/>
              </a:p>
            </p:txBody>
          </p:sp>
        </mc:Choice>
        <mc:Fallback xmlns="">
          <p:sp>
            <p:nvSpPr>
              <p:cNvPr id="11" name="ZoneTexte 10">
                <a:extLst>
                  <a:ext uri="{FF2B5EF4-FFF2-40B4-BE49-F238E27FC236}">
                    <a16:creationId xmlns:a16="http://schemas.microsoft.com/office/drawing/2014/main" id="{4D21D4B7-B356-F846-AE5E-D12A9E726C8A}"/>
                  </a:ext>
                </a:extLst>
              </p:cNvPr>
              <p:cNvSpPr txBox="1">
                <a:spLocks noRot="1" noChangeAspect="1" noMove="1" noResize="1" noEditPoints="1" noAdjustHandles="1" noChangeArrowheads="1" noChangeShapeType="1" noTextEdit="1"/>
              </p:cNvSpPr>
              <p:nvPr/>
            </p:nvSpPr>
            <p:spPr>
              <a:xfrm>
                <a:off x="1256841" y="2765233"/>
                <a:ext cx="439757" cy="369332"/>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8FF59908-D735-EB4D-8E80-E694BE20A3A6}"/>
                  </a:ext>
                </a:extLst>
              </p:cNvPr>
              <p:cNvSpPr txBox="1"/>
              <p:nvPr/>
            </p:nvSpPr>
            <p:spPr>
              <a:xfrm>
                <a:off x="9875822" y="2583321"/>
                <a:ext cx="439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𝐹</m:t>
                      </m:r>
                    </m:oMath>
                  </m:oMathPara>
                </a14:m>
                <a:endParaRPr lang="fr-FR" dirty="0"/>
              </a:p>
            </p:txBody>
          </p:sp>
        </mc:Choice>
        <mc:Fallback xmlns="">
          <p:sp>
            <p:nvSpPr>
              <p:cNvPr id="12" name="ZoneTexte 11">
                <a:extLst>
                  <a:ext uri="{FF2B5EF4-FFF2-40B4-BE49-F238E27FC236}">
                    <a16:creationId xmlns:a16="http://schemas.microsoft.com/office/drawing/2014/main" id="{8FF59908-D735-EB4D-8E80-E694BE20A3A6}"/>
                  </a:ext>
                </a:extLst>
              </p:cNvPr>
              <p:cNvSpPr txBox="1">
                <a:spLocks noRot="1" noChangeAspect="1" noMove="1" noResize="1" noEditPoints="1" noAdjustHandles="1" noChangeArrowheads="1" noChangeShapeType="1" noTextEdit="1"/>
              </p:cNvSpPr>
              <p:nvPr/>
            </p:nvSpPr>
            <p:spPr>
              <a:xfrm>
                <a:off x="9875822" y="2583321"/>
                <a:ext cx="439757" cy="369332"/>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EEAF8043-7947-DF45-AB25-AE638F7ECF44}"/>
                  </a:ext>
                </a:extLst>
              </p:cNvPr>
              <p:cNvSpPr txBox="1"/>
              <p:nvPr/>
            </p:nvSpPr>
            <p:spPr>
              <a:xfrm>
                <a:off x="2315379" y="3726457"/>
                <a:ext cx="10034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fr-FR" b="0" i="0" smtClean="0">
                          <a:latin typeface="Cambria Math" panose="02040503050406030204" pitchFamily="18" charset="0"/>
                        </a:rPr>
                        <m:t>ker</m:t>
                      </m:r>
                      <m:d>
                        <m:dPr>
                          <m:ctrlPr>
                            <a:rPr lang="fr-FR" b="0" i="1" smtClean="0">
                              <a:latin typeface="Cambria Math" panose="02040503050406030204" pitchFamily="18" charset="0"/>
                            </a:rPr>
                          </m:ctrlPr>
                        </m:dPr>
                        <m:e>
                          <m:r>
                            <a:rPr lang="fr-FR" b="0" i="1" smtClean="0">
                              <a:latin typeface="Cambria Math" panose="02040503050406030204" pitchFamily="18" charset="0"/>
                            </a:rPr>
                            <m:t>𝑓</m:t>
                          </m:r>
                        </m:e>
                      </m:d>
                    </m:oMath>
                  </m:oMathPara>
                </a14:m>
                <a:endParaRPr lang="fr-FR" dirty="0"/>
              </a:p>
            </p:txBody>
          </p:sp>
        </mc:Choice>
        <mc:Fallback xmlns="">
          <p:sp>
            <p:nvSpPr>
              <p:cNvPr id="13" name="ZoneTexte 12">
                <a:extLst>
                  <a:ext uri="{FF2B5EF4-FFF2-40B4-BE49-F238E27FC236}">
                    <a16:creationId xmlns:a16="http://schemas.microsoft.com/office/drawing/2014/main" id="{EEAF8043-7947-DF45-AB25-AE638F7ECF44}"/>
                  </a:ext>
                </a:extLst>
              </p:cNvPr>
              <p:cNvSpPr txBox="1">
                <a:spLocks noRot="1" noChangeAspect="1" noMove="1" noResize="1" noEditPoints="1" noAdjustHandles="1" noChangeArrowheads="1" noChangeShapeType="1" noTextEdit="1"/>
              </p:cNvSpPr>
              <p:nvPr/>
            </p:nvSpPr>
            <p:spPr>
              <a:xfrm>
                <a:off x="2315379" y="3726457"/>
                <a:ext cx="1003454" cy="369332"/>
              </a:xfrm>
              <a:prstGeom prst="rect">
                <a:avLst/>
              </a:prstGeom>
              <a:blipFill>
                <a:blip r:embed="rId5"/>
                <a:stretch>
                  <a:fillRect b="-13333"/>
                </a:stretch>
              </a:blipFill>
            </p:spPr>
            <p:txBody>
              <a:bodyPr/>
              <a:lstStyle/>
              <a:p>
                <a:r>
                  <a:rPr lang="fr-FR">
                    <a:noFill/>
                  </a:rPr>
                  <a:t> </a:t>
                </a:r>
              </a:p>
            </p:txBody>
          </p:sp>
        </mc:Fallback>
      </mc:AlternateContent>
      <p:sp>
        <p:nvSpPr>
          <p:cNvPr id="14" name="Ellipse 13">
            <a:extLst>
              <a:ext uri="{FF2B5EF4-FFF2-40B4-BE49-F238E27FC236}">
                <a16:creationId xmlns:a16="http://schemas.microsoft.com/office/drawing/2014/main" id="{E1131DDE-D929-5D4C-9308-DFC22C22E8D6}"/>
              </a:ext>
            </a:extLst>
          </p:cNvPr>
          <p:cNvSpPr/>
          <p:nvPr/>
        </p:nvSpPr>
        <p:spPr>
          <a:xfrm>
            <a:off x="2998496" y="4678443"/>
            <a:ext cx="108000" cy="108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81D46E03-A2D1-8C4A-8D35-73C5F4F95656}"/>
              </a:ext>
            </a:extLst>
          </p:cNvPr>
          <p:cNvSpPr/>
          <p:nvPr/>
        </p:nvSpPr>
        <p:spPr>
          <a:xfrm>
            <a:off x="8626291" y="4709656"/>
            <a:ext cx="108000" cy="108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D0B8E6FC-39F0-BA4D-8D69-C0B806016378}"/>
                  </a:ext>
                </a:extLst>
              </p:cNvPr>
              <p:cNvSpPr txBox="1"/>
              <p:nvPr/>
            </p:nvSpPr>
            <p:spPr>
              <a:xfrm>
                <a:off x="8508692" y="3693016"/>
                <a:ext cx="9033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fr-FR" b="0" i="0" smtClean="0">
                          <a:latin typeface="Cambria Math" panose="02040503050406030204" pitchFamily="18" charset="0"/>
                        </a:rPr>
                        <m:t>Im</m:t>
                      </m:r>
                      <m:d>
                        <m:dPr>
                          <m:ctrlPr>
                            <a:rPr lang="fr-FR" b="0" i="1" smtClean="0">
                              <a:latin typeface="Cambria Math" panose="02040503050406030204" pitchFamily="18" charset="0"/>
                            </a:rPr>
                          </m:ctrlPr>
                        </m:dPr>
                        <m:e>
                          <m:r>
                            <a:rPr lang="fr-FR" b="0" i="1" smtClean="0">
                              <a:latin typeface="Cambria Math" panose="02040503050406030204" pitchFamily="18" charset="0"/>
                            </a:rPr>
                            <m:t>𝑓</m:t>
                          </m:r>
                        </m:e>
                      </m:d>
                    </m:oMath>
                  </m:oMathPara>
                </a14:m>
                <a:endParaRPr lang="fr-FR" dirty="0"/>
              </a:p>
            </p:txBody>
          </p:sp>
        </mc:Choice>
        <mc:Fallback xmlns="">
          <p:sp>
            <p:nvSpPr>
              <p:cNvPr id="16" name="ZoneTexte 15">
                <a:extLst>
                  <a:ext uri="{FF2B5EF4-FFF2-40B4-BE49-F238E27FC236}">
                    <a16:creationId xmlns:a16="http://schemas.microsoft.com/office/drawing/2014/main" id="{D0B8E6FC-39F0-BA4D-8D69-C0B806016378}"/>
                  </a:ext>
                </a:extLst>
              </p:cNvPr>
              <p:cNvSpPr txBox="1">
                <a:spLocks noRot="1" noChangeAspect="1" noMove="1" noResize="1" noEditPoints="1" noAdjustHandles="1" noChangeArrowheads="1" noChangeShapeType="1" noTextEdit="1"/>
              </p:cNvSpPr>
              <p:nvPr/>
            </p:nvSpPr>
            <p:spPr>
              <a:xfrm>
                <a:off x="8508692" y="3693016"/>
                <a:ext cx="903383" cy="369332"/>
              </a:xfrm>
              <a:prstGeom prst="rect">
                <a:avLst/>
              </a:prstGeom>
              <a:blipFill>
                <a:blip r:embed="rId6"/>
                <a:stretch>
                  <a:fillRect b="-13333"/>
                </a:stretch>
              </a:blipFill>
            </p:spPr>
            <p:txBody>
              <a:bodyPr/>
              <a:lstStyle/>
              <a:p>
                <a:r>
                  <a:rPr lang="fr-FR">
                    <a:noFill/>
                  </a:rPr>
                  <a:t> </a:t>
                </a:r>
              </a:p>
            </p:txBody>
          </p:sp>
        </mc:Fallback>
      </mc:AlternateContent>
      <p:cxnSp>
        <p:nvCxnSpPr>
          <p:cNvPr id="18" name="Connecteur droit avec flèche 17">
            <a:extLst>
              <a:ext uri="{FF2B5EF4-FFF2-40B4-BE49-F238E27FC236}">
                <a16:creationId xmlns:a16="http://schemas.microsoft.com/office/drawing/2014/main" id="{322A1D31-C02E-C547-A2B3-11A2B635A53F}"/>
              </a:ext>
            </a:extLst>
          </p:cNvPr>
          <p:cNvCxnSpPr>
            <a:cxnSpLocks/>
            <a:stCxn id="9" idx="0"/>
          </p:cNvCxnSpPr>
          <p:nvPr/>
        </p:nvCxnSpPr>
        <p:spPr>
          <a:xfrm>
            <a:off x="2820318" y="3492479"/>
            <a:ext cx="5805973" cy="1239964"/>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665C3899-9E76-3E47-9F4C-98F91669DE0D}"/>
              </a:ext>
            </a:extLst>
          </p:cNvPr>
          <p:cNvCxnSpPr>
            <a:cxnSpLocks/>
          </p:cNvCxnSpPr>
          <p:nvPr/>
        </p:nvCxnSpPr>
        <p:spPr>
          <a:xfrm flipV="1">
            <a:off x="2817106" y="4763656"/>
            <a:ext cx="5809185" cy="549263"/>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363A90A6-CFDE-D443-954B-110D9E5D2B20}"/>
              </a:ext>
            </a:extLst>
          </p:cNvPr>
          <p:cNvCxnSpPr>
            <a:cxnSpLocks/>
            <a:endCxn id="10" idx="4"/>
          </p:cNvCxnSpPr>
          <p:nvPr/>
        </p:nvCxnSpPr>
        <p:spPr>
          <a:xfrm flipV="1">
            <a:off x="2755323" y="5339773"/>
            <a:ext cx="6205061" cy="1153102"/>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49227DC4-D497-8B40-B817-199EF3F2C579}"/>
              </a:ext>
            </a:extLst>
          </p:cNvPr>
          <p:cNvCxnSpPr>
            <a:cxnSpLocks/>
            <a:stCxn id="4" idx="0"/>
            <a:endCxn id="10" idx="0"/>
          </p:cNvCxnSpPr>
          <p:nvPr/>
        </p:nvCxnSpPr>
        <p:spPr>
          <a:xfrm>
            <a:off x="2820318" y="2379907"/>
            <a:ext cx="6140066" cy="1112572"/>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ZoneTexte 32">
                <a:extLst>
                  <a:ext uri="{FF2B5EF4-FFF2-40B4-BE49-F238E27FC236}">
                    <a16:creationId xmlns:a16="http://schemas.microsoft.com/office/drawing/2014/main" id="{CCF4B3CC-BAC9-334E-AB74-A41D3BFC3F8C}"/>
                  </a:ext>
                </a:extLst>
              </p:cNvPr>
              <p:cNvSpPr txBox="1"/>
              <p:nvPr/>
            </p:nvSpPr>
            <p:spPr>
              <a:xfrm>
                <a:off x="4825964" y="2101028"/>
                <a:ext cx="256326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m>
                        <m:mPr>
                          <m:mcs>
                            <m:mc>
                              <m:mcPr>
                                <m:count m:val="5"/>
                                <m:mcJc m:val="center"/>
                              </m:mcPr>
                            </m:mc>
                          </m:mcs>
                          <m:ctrlPr>
                            <a:rPr lang="fr-FR" i="1" smtClean="0">
                              <a:latin typeface="Cambria Math" panose="02040503050406030204" pitchFamily="18" charset="0"/>
                            </a:rPr>
                          </m:ctrlPr>
                        </m:mPr>
                        <m:mr>
                          <m:e>
                            <m:r>
                              <m:rPr>
                                <m:brk m:alnAt="7"/>
                              </m:rPr>
                              <a:rPr lang="fr-FR" b="0" i="1" smtClean="0">
                                <a:latin typeface="Cambria Math" panose="02040503050406030204" pitchFamily="18" charset="0"/>
                              </a:rPr>
                              <m:t>𝑓</m:t>
                            </m:r>
                          </m:e>
                          <m:e>
                            <m:r>
                              <a:rPr lang="fr-FR" b="0" i="1" smtClean="0">
                                <a:latin typeface="Cambria Math" panose="02040503050406030204" pitchFamily="18" charset="0"/>
                              </a:rPr>
                              <m:t>:</m:t>
                            </m:r>
                          </m:e>
                          <m:e>
                            <m:r>
                              <a:rPr lang="fr-FR" b="0" i="1" smtClean="0">
                                <a:latin typeface="Cambria Math" panose="02040503050406030204" pitchFamily="18" charset="0"/>
                              </a:rPr>
                              <m:t>𝐸</m:t>
                            </m:r>
                          </m:e>
                          <m:e>
                            <m:r>
                              <a:rPr lang="fr-FR" i="1" smtClean="0">
                                <a:latin typeface="Cambria Math" panose="02040503050406030204" pitchFamily="18" charset="0"/>
                                <a:ea typeface="Cambria Math" panose="02040503050406030204" pitchFamily="18" charset="0"/>
                              </a:rPr>
                              <m:t>⟶</m:t>
                            </m:r>
                          </m:e>
                          <m:e>
                            <m:r>
                              <a:rPr lang="fr-FR" b="0" i="1" smtClean="0">
                                <a:latin typeface="Cambria Math" panose="02040503050406030204" pitchFamily="18" charset="0"/>
                              </a:rPr>
                              <m:t>𝐹</m:t>
                            </m:r>
                          </m:e>
                        </m:mr>
                      </m:m>
                    </m:oMath>
                  </m:oMathPara>
                </a14:m>
                <a:endParaRPr lang="fr-FR" dirty="0"/>
              </a:p>
            </p:txBody>
          </p:sp>
        </mc:Choice>
        <mc:Fallback xmlns="">
          <p:sp>
            <p:nvSpPr>
              <p:cNvPr id="33" name="ZoneTexte 32">
                <a:extLst>
                  <a:ext uri="{FF2B5EF4-FFF2-40B4-BE49-F238E27FC236}">
                    <a16:creationId xmlns:a16="http://schemas.microsoft.com/office/drawing/2014/main" id="{CCF4B3CC-BAC9-334E-AB74-A41D3BFC3F8C}"/>
                  </a:ext>
                </a:extLst>
              </p:cNvPr>
              <p:cNvSpPr txBox="1">
                <a:spLocks noRot="1" noChangeAspect="1" noMove="1" noResize="1" noEditPoints="1" noAdjustHandles="1" noChangeArrowheads="1" noChangeShapeType="1" noTextEdit="1"/>
              </p:cNvSpPr>
              <p:nvPr/>
            </p:nvSpPr>
            <p:spPr>
              <a:xfrm>
                <a:off x="4825964" y="2101028"/>
                <a:ext cx="2563261" cy="369332"/>
              </a:xfrm>
              <a:prstGeom prst="rect">
                <a:avLst/>
              </a:prstGeom>
              <a:blipFill>
                <a:blip r:embed="rId7"/>
                <a:stretch>
                  <a:fillRect b="-10000"/>
                </a:stretch>
              </a:blipFill>
            </p:spPr>
            <p:txBody>
              <a:bodyPr/>
              <a:lstStyle/>
              <a:p>
                <a:r>
                  <a:rPr lang="fr-FR">
                    <a:noFill/>
                  </a:rPr>
                  <a:t> </a:t>
                </a:r>
              </a:p>
            </p:txBody>
          </p:sp>
        </mc:Fallback>
      </mc:AlternateContent>
    </p:spTree>
    <p:extLst>
      <p:ext uri="{BB962C8B-B14F-4D97-AF65-F5344CB8AC3E}">
        <p14:creationId xmlns:p14="http://schemas.microsoft.com/office/powerpoint/2010/main" val="17355289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Noyau et image.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416320"/>
              </a:xfrm>
              <a:prstGeom prst="rect">
                <a:avLst/>
              </a:prstGeom>
              <a:noFill/>
            </p:spPr>
            <p:txBody>
              <a:bodyPr wrap="square" rtlCol="0">
                <a:spAutoFit/>
              </a:bodyPr>
              <a:lstStyle/>
              <a:p>
                <a:r>
                  <a:rPr lang="fr-FR" sz="2400" b="1" dirty="0"/>
                  <a:t>Noyau d’une application linéaire : propriétés</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𝐸</m:t>
                    </m:r>
                  </m:oMath>
                </a14:m>
                <a:r>
                  <a:rPr lang="fr-FR" sz="2400" dirty="0"/>
                  <a:t> et </a:t>
                </a:r>
                <a14:m>
                  <m:oMath xmlns:m="http://schemas.openxmlformats.org/officeDocument/2006/math">
                    <m:r>
                      <a:rPr lang="fr-FR" sz="2400" i="1">
                        <a:latin typeface="Cambria Math" panose="02040503050406030204" pitchFamily="18" charset="0"/>
                      </a:rPr>
                      <m:t>𝐹</m:t>
                    </m:r>
                  </m:oMath>
                </a14:m>
                <a:r>
                  <a:rPr lang="fr-FR" sz="2400" dirty="0"/>
                  <a:t> deux espaces vectoriels et </a:t>
                </a:r>
                <a14:m>
                  <m:oMath xmlns:m="http://schemas.openxmlformats.org/officeDocument/2006/math">
                    <m:r>
                      <a:rPr lang="fr-FR" sz="2400" i="1">
                        <a:latin typeface="Cambria Math" panose="02040503050406030204" pitchFamily="18" charset="0"/>
                      </a:rPr>
                      <m:t>𝑓</m:t>
                    </m:r>
                    <m:r>
                      <a:rPr lang="fr-FR" sz="2400" i="1">
                        <a:latin typeface="Cambria Math" panose="02040503050406030204" pitchFamily="18" charset="0"/>
                      </a:rPr>
                      <m:t>∈</m:t>
                    </m:r>
                    <m:r>
                      <a:rPr lang="fr-FR" sz="2400" i="1">
                        <a:latin typeface="Cambria Math" panose="02040503050406030204" pitchFamily="18" charset="0"/>
                      </a:rPr>
                      <m:t>ℒ</m:t>
                    </m:r>
                    <m:d>
                      <m:dPr>
                        <m:ctrlPr>
                          <a:rPr lang="fr-FR" sz="2400" i="1">
                            <a:latin typeface="Cambria Math" panose="02040503050406030204" pitchFamily="18" charset="0"/>
                          </a:rPr>
                        </m:ctrlPr>
                      </m:dPr>
                      <m:e>
                        <m:r>
                          <a:rPr lang="fr-FR" sz="2400" i="1">
                            <a:latin typeface="Cambria Math" panose="02040503050406030204" pitchFamily="18" charset="0"/>
                          </a:rPr>
                          <m:t>𝐸</m:t>
                        </m:r>
                        <m:r>
                          <a:rPr lang="fr-FR" sz="2400" i="1">
                            <a:latin typeface="Cambria Math" panose="02040503050406030204" pitchFamily="18" charset="0"/>
                          </a:rPr>
                          <m:t>,</m:t>
                        </m:r>
                        <m:r>
                          <a:rPr lang="fr-FR" sz="2400" i="1">
                            <a:latin typeface="Cambria Math" panose="02040503050406030204" pitchFamily="18" charset="0"/>
                          </a:rPr>
                          <m:t>𝐹</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14:m>
                  <m:oMath xmlns:m="http://schemas.openxmlformats.org/officeDocument/2006/math">
                    <m:r>
                      <m:rPr>
                        <m:sty m:val="p"/>
                      </m:rPr>
                      <a:rPr lang="fr-FR" sz="2400">
                        <a:latin typeface="Cambria Math" panose="02040503050406030204" pitchFamily="18" charset="0"/>
                      </a:rPr>
                      <m:t>ker</m:t>
                    </m:r>
                    <m:d>
                      <m:dPr>
                        <m:ctrlPr>
                          <a:rPr lang="fr-FR" sz="2400" i="1">
                            <a:latin typeface="Cambria Math" panose="02040503050406030204" pitchFamily="18" charset="0"/>
                          </a:rPr>
                        </m:ctrlPr>
                      </m:dPr>
                      <m:e>
                        <m:r>
                          <a:rPr lang="fr-FR" sz="2400" i="1">
                            <a:latin typeface="Cambria Math" panose="02040503050406030204" pitchFamily="18" charset="0"/>
                          </a:rPr>
                          <m:t>𝑓</m:t>
                        </m:r>
                      </m:e>
                    </m:d>
                  </m:oMath>
                </a14:m>
                <a:r>
                  <a:rPr lang="fr-FR" sz="2400" dirty="0"/>
                  <a:t> est un sous-espace vectoriel de </a:t>
                </a:r>
                <a14:m>
                  <m:oMath xmlns:m="http://schemas.openxmlformats.org/officeDocument/2006/math">
                    <m:r>
                      <a:rPr lang="fr-FR" sz="2400" b="0" i="1" smtClean="0">
                        <a:latin typeface="Cambria Math" panose="02040503050406030204" pitchFamily="18" charset="0"/>
                      </a:rPr>
                      <m:t>𝐸</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L’application </a:t>
                </a:r>
                <a14:m>
                  <m:oMath xmlns:m="http://schemas.openxmlformats.org/officeDocument/2006/math">
                    <m:r>
                      <a:rPr lang="fr-FR" sz="2400" b="0" i="1" smtClean="0">
                        <a:latin typeface="Cambria Math" panose="02040503050406030204" pitchFamily="18" charset="0"/>
                      </a:rPr>
                      <m:t>𝑓</m:t>
                    </m:r>
                  </m:oMath>
                </a14:m>
                <a:r>
                  <a:rPr lang="fr-FR" sz="2400" dirty="0"/>
                  <a:t> est injective si et seulement si </a:t>
                </a:r>
                <a14:m>
                  <m:oMath xmlns:m="http://schemas.openxmlformats.org/officeDocument/2006/math">
                    <m:r>
                      <m:rPr>
                        <m:sty m:val="p"/>
                      </m:rPr>
                      <a:rPr lang="fr-FR" sz="2400">
                        <a:latin typeface="Cambria Math" panose="02040503050406030204" pitchFamily="18" charset="0"/>
                      </a:rPr>
                      <m:t>ker</m:t>
                    </m:r>
                    <m:d>
                      <m:dPr>
                        <m:ctrlPr>
                          <a:rPr lang="fr-FR" sz="2400" i="1">
                            <a:latin typeface="Cambria Math" panose="02040503050406030204" pitchFamily="18" charset="0"/>
                          </a:rPr>
                        </m:ctrlPr>
                      </m:dPr>
                      <m:e>
                        <m:r>
                          <a:rPr lang="fr-FR" sz="2400" i="1">
                            <a:latin typeface="Cambria Math" panose="02040503050406030204" pitchFamily="18" charset="0"/>
                          </a:rPr>
                          <m:t>𝑓</m:t>
                        </m:r>
                      </m:e>
                    </m:d>
                    <m:r>
                      <a:rPr lang="fr-FR" sz="2400" b="0" i="0" smtClean="0">
                        <a:latin typeface="Cambria Math" panose="02040503050406030204" pitchFamily="18" charset="0"/>
                      </a:rPr>
                      <m:t>=</m:t>
                    </m:r>
                    <m:d>
                      <m:dPr>
                        <m:begChr m:val="{"/>
                        <m:endChr m:val="}"/>
                        <m:ctrlPr>
                          <a:rPr lang="fr-FR" sz="2400" b="0" i="1" smtClean="0">
                            <a:latin typeface="Cambria Math" panose="02040503050406030204" pitchFamily="18" charset="0"/>
                          </a:rPr>
                        </m:ctrlPr>
                      </m:dPr>
                      <m:e>
                        <m:r>
                          <a:rPr lang="fr-FR" sz="2400" b="0" i="1" smtClean="0">
                            <a:latin typeface="Cambria Math" panose="02040503050406030204" pitchFamily="18" charset="0"/>
                          </a:rPr>
                          <m:t>0</m:t>
                        </m:r>
                      </m:e>
                    </m:d>
                  </m:oMath>
                </a14:m>
                <a:r>
                  <a:rPr lang="fr-FR" sz="2400" dirty="0"/>
                  <a:t>. </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416320"/>
              </a:xfrm>
              <a:prstGeom prst="rect">
                <a:avLst/>
              </a:prstGeom>
              <a:blipFill>
                <a:blip r:embed="rId3"/>
                <a:stretch>
                  <a:fillRect l="-843" t="-1481" b="-3333"/>
                </a:stretch>
              </a:blipFill>
            </p:spPr>
            <p:txBody>
              <a:bodyPr/>
              <a:lstStyle/>
              <a:p>
                <a:r>
                  <a:rPr lang="fr-FR">
                    <a:noFill/>
                  </a:rPr>
                  <a:t> </a:t>
                </a:r>
              </a:p>
            </p:txBody>
          </p:sp>
        </mc:Fallback>
      </mc:AlternateContent>
      <p:pic>
        <p:nvPicPr>
          <p:cNvPr id="5" name="Graphique 4" descr="Pêche avec un remplissage uni">
            <a:extLst>
              <a:ext uri="{FF2B5EF4-FFF2-40B4-BE49-F238E27FC236}">
                <a16:creationId xmlns:a16="http://schemas.microsoft.com/office/drawing/2014/main" id="{8062513E-7B30-7F41-95A2-CEDCD56564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3518890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Noyau et image.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785652"/>
              </a:xfrm>
              <a:prstGeom prst="rect">
                <a:avLst/>
              </a:prstGeom>
              <a:noFill/>
            </p:spPr>
            <p:txBody>
              <a:bodyPr wrap="square" rtlCol="0">
                <a:spAutoFit/>
              </a:bodyPr>
              <a:lstStyle/>
              <a:p>
                <a:r>
                  <a:rPr lang="fr-FR" sz="2400" b="1" dirty="0"/>
                  <a:t>Noyau d’une application linéaire : preuve de la propriété sur l’injectivité</a:t>
                </a:r>
              </a:p>
              <a:p>
                <a:endParaRPr lang="fr-FR" sz="2400" dirty="0"/>
              </a:p>
              <a:p>
                <a:pPr marL="342900" indent="-342900">
                  <a:buFont typeface="Arial" panose="020B0604020202020204" pitchFamily="34" charset="0"/>
                  <a:buChar char="•"/>
                </a:pPr>
                <a:r>
                  <a:rPr lang="fr-FR" sz="2400" dirty="0"/>
                  <a:t>Condition nécessaire : on suppose que </a:t>
                </a:r>
                <a14:m>
                  <m:oMath xmlns:m="http://schemas.openxmlformats.org/officeDocument/2006/math">
                    <m:r>
                      <a:rPr lang="fr-FR" sz="2400" b="0" i="1" smtClean="0">
                        <a:latin typeface="Cambria Math" panose="02040503050406030204" pitchFamily="18" charset="0"/>
                      </a:rPr>
                      <m:t>𝑓</m:t>
                    </m:r>
                  </m:oMath>
                </a14:m>
                <a:r>
                  <a:rPr lang="fr-FR" sz="2400" dirty="0"/>
                  <a:t> est injective.</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a toujours </a:t>
                </a:r>
                <a14:m>
                  <m:oMath xmlns:m="http://schemas.openxmlformats.org/officeDocument/2006/math">
                    <m:r>
                      <a:rPr lang="fr-FR" sz="2400" b="0" i="1" smtClean="0">
                        <a:latin typeface="Cambria Math" panose="02040503050406030204" pitchFamily="18" charset="0"/>
                      </a:rPr>
                      <m:t>𝑓</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0</m:t>
                        </m:r>
                      </m:e>
                    </m:d>
                    <m:r>
                      <a:rPr lang="fr-FR" sz="2400" b="0" i="1" smtClean="0">
                        <a:latin typeface="Cambria Math" panose="02040503050406030204" pitchFamily="18" charset="0"/>
                      </a:rPr>
                      <m:t>=0</m:t>
                    </m:r>
                  </m:oMath>
                </a14:m>
                <a:r>
                  <a:rPr lang="fr-FR" sz="2400" dirty="0"/>
                  <a:t>, </a:t>
                </a:r>
                <a:r>
                  <a:rPr lang="fr-FR" sz="2400" i="1" dirty="0"/>
                  <a:t>i.e.</a:t>
                </a:r>
                <a:r>
                  <a:rPr lang="fr-FR" sz="2400" dirty="0"/>
                  <a:t> le vecteur nul de </a:t>
                </a:r>
                <a14:m>
                  <m:oMath xmlns:m="http://schemas.openxmlformats.org/officeDocument/2006/math">
                    <m:r>
                      <a:rPr lang="fr-FR" sz="2400" b="0" i="1" smtClean="0">
                        <a:latin typeface="Cambria Math" panose="02040503050406030204" pitchFamily="18" charset="0"/>
                      </a:rPr>
                      <m:t>𝐸</m:t>
                    </m:r>
                    <m:r>
                      <a:rPr lang="fr-FR" sz="2400" b="0" i="1" smtClean="0">
                        <a:latin typeface="Cambria Math" panose="02040503050406030204" pitchFamily="18" charset="0"/>
                      </a:rPr>
                      <m:t> </m:t>
                    </m:r>
                  </m:oMath>
                </a14:m>
                <a:r>
                  <a:rPr lang="fr-FR" sz="2400" dirty="0"/>
                  <a:t>est un antécédent du vecteur nul de </a:t>
                </a:r>
                <a14:m>
                  <m:oMath xmlns:m="http://schemas.openxmlformats.org/officeDocument/2006/math">
                    <m:r>
                      <a:rPr lang="fr-FR" sz="2400" b="0" i="1" smtClean="0">
                        <a:latin typeface="Cambria Math" panose="02040503050406030204" pitchFamily="18" charset="0"/>
                      </a:rPr>
                      <m:t>𝐹</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Mais </a:t>
                </a:r>
                <a14:m>
                  <m:oMath xmlns:m="http://schemas.openxmlformats.org/officeDocument/2006/math">
                    <m:r>
                      <a:rPr lang="fr-FR" sz="2400" b="0" i="1" smtClean="0">
                        <a:latin typeface="Cambria Math" panose="02040503050406030204" pitchFamily="18" charset="0"/>
                      </a:rPr>
                      <m:t>𝑓</m:t>
                    </m:r>
                  </m:oMath>
                </a14:m>
                <a:r>
                  <a:rPr lang="fr-FR" sz="2400" dirty="0"/>
                  <a:t> étant injective, tous les vecteurs de </a:t>
                </a:r>
                <a14:m>
                  <m:oMath xmlns:m="http://schemas.openxmlformats.org/officeDocument/2006/math">
                    <m:r>
                      <a:rPr lang="fr-FR" sz="2400" b="0" i="1" smtClean="0">
                        <a:latin typeface="Cambria Math" panose="02040503050406030204" pitchFamily="18" charset="0"/>
                      </a:rPr>
                      <m:t>𝐹</m:t>
                    </m:r>
                  </m:oMath>
                </a14:m>
                <a:r>
                  <a:rPr lang="fr-FR" sz="2400" dirty="0"/>
                  <a:t> admettent au plus un antécédent.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a donc bien </a:t>
                </a:r>
                <a14:m>
                  <m:oMath xmlns:m="http://schemas.openxmlformats.org/officeDocument/2006/math">
                    <m:r>
                      <m:rPr>
                        <m:sty m:val="p"/>
                      </m:rPr>
                      <a:rPr lang="fr-FR" sz="2400">
                        <a:latin typeface="Cambria Math" panose="02040503050406030204" pitchFamily="18" charset="0"/>
                      </a:rPr>
                      <m:t>ker</m:t>
                    </m:r>
                    <m:d>
                      <m:dPr>
                        <m:ctrlPr>
                          <a:rPr lang="fr-FR" sz="2400" i="1">
                            <a:latin typeface="Cambria Math" panose="02040503050406030204" pitchFamily="18" charset="0"/>
                          </a:rPr>
                        </m:ctrlPr>
                      </m:dPr>
                      <m:e>
                        <m:r>
                          <a:rPr lang="fr-FR" sz="2400" i="1">
                            <a:latin typeface="Cambria Math" panose="02040503050406030204" pitchFamily="18" charset="0"/>
                          </a:rPr>
                          <m:t>𝑓</m:t>
                        </m:r>
                      </m:e>
                    </m:d>
                    <m:r>
                      <a:rPr lang="fr-FR" sz="2400">
                        <a:latin typeface="Cambria Math" panose="02040503050406030204" pitchFamily="18" charset="0"/>
                      </a:rPr>
                      <m:t>=</m:t>
                    </m:r>
                    <m:d>
                      <m:dPr>
                        <m:begChr m:val="{"/>
                        <m:endChr m:val="}"/>
                        <m:ctrlPr>
                          <a:rPr lang="fr-FR" sz="2400" i="1">
                            <a:latin typeface="Cambria Math" panose="02040503050406030204" pitchFamily="18" charset="0"/>
                          </a:rPr>
                        </m:ctrlPr>
                      </m:dPr>
                      <m:e>
                        <m:r>
                          <a:rPr lang="fr-FR" sz="2400" i="1">
                            <a:latin typeface="Cambria Math" panose="02040503050406030204" pitchFamily="18" charset="0"/>
                          </a:rPr>
                          <m:t>0</m:t>
                        </m:r>
                      </m:e>
                    </m:d>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785652"/>
              </a:xfrm>
              <a:prstGeom prst="rect">
                <a:avLst/>
              </a:prstGeom>
              <a:blipFill>
                <a:blip r:embed="rId2"/>
                <a:stretch>
                  <a:fillRect l="-843" t="-1338" r="-1325" b="-3010"/>
                </a:stretch>
              </a:blipFill>
            </p:spPr>
            <p:txBody>
              <a:bodyPr/>
              <a:lstStyle/>
              <a:p>
                <a:r>
                  <a:rPr lang="fr-FR">
                    <a:noFill/>
                  </a:rPr>
                  <a:t> </a:t>
                </a:r>
              </a:p>
            </p:txBody>
          </p:sp>
        </mc:Fallback>
      </mc:AlternateContent>
    </p:spTree>
    <p:extLst>
      <p:ext uri="{BB962C8B-B14F-4D97-AF65-F5344CB8AC3E}">
        <p14:creationId xmlns:p14="http://schemas.microsoft.com/office/powerpoint/2010/main" val="20752390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Noyau et image.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154984"/>
              </a:xfrm>
              <a:prstGeom prst="rect">
                <a:avLst/>
              </a:prstGeom>
              <a:noFill/>
            </p:spPr>
            <p:txBody>
              <a:bodyPr wrap="square" rtlCol="0">
                <a:spAutoFit/>
              </a:bodyPr>
              <a:lstStyle/>
              <a:p>
                <a:r>
                  <a:rPr lang="fr-FR" sz="2400" b="1" dirty="0"/>
                  <a:t>Noyau d’une application linéaire : preuve de la propriété sur l’injectivité (suite)</a:t>
                </a:r>
              </a:p>
              <a:p>
                <a:endParaRPr lang="fr-FR" sz="2400" dirty="0"/>
              </a:p>
              <a:p>
                <a:pPr marL="342900" indent="-342900">
                  <a:buFont typeface="Arial" panose="020B0604020202020204" pitchFamily="34" charset="0"/>
                  <a:buChar char="•"/>
                </a:pPr>
                <a:r>
                  <a:rPr lang="fr-FR" sz="2400" dirty="0"/>
                  <a:t>Condition suffisante : on suppose que </a:t>
                </a:r>
                <a14:m>
                  <m:oMath xmlns:m="http://schemas.openxmlformats.org/officeDocument/2006/math">
                    <m:r>
                      <m:rPr>
                        <m:sty m:val="p"/>
                      </m:rPr>
                      <a:rPr lang="fr-FR" sz="2400">
                        <a:latin typeface="Cambria Math" panose="02040503050406030204" pitchFamily="18" charset="0"/>
                      </a:rPr>
                      <m:t>ker</m:t>
                    </m:r>
                    <m:d>
                      <m:dPr>
                        <m:ctrlPr>
                          <a:rPr lang="fr-FR" sz="2400" i="1">
                            <a:latin typeface="Cambria Math" panose="02040503050406030204" pitchFamily="18" charset="0"/>
                          </a:rPr>
                        </m:ctrlPr>
                      </m:dPr>
                      <m:e>
                        <m:r>
                          <a:rPr lang="fr-FR" sz="2400" i="1">
                            <a:latin typeface="Cambria Math" panose="02040503050406030204" pitchFamily="18" charset="0"/>
                          </a:rPr>
                          <m:t>𝑓</m:t>
                        </m:r>
                      </m:e>
                    </m:d>
                    <m:r>
                      <a:rPr lang="fr-FR" sz="2400">
                        <a:latin typeface="Cambria Math" panose="02040503050406030204" pitchFamily="18" charset="0"/>
                      </a:rPr>
                      <m:t>=</m:t>
                    </m:r>
                    <m:d>
                      <m:dPr>
                        <m:begChr m:val="{"/>
                        <m:endChr m:val="}"/>
                        <m:ctrlPr>
                          <a:rPr lang="fr-FR" sz="2400" i="1">
                            <a:latin typeface="Cambria Math" panose="02040503050406030204" pitchFamily="18" charset="0"/>
                          </a:rPr>
                        </m:ctrlPr>
                      </m:dPr>
                      <m:e>
                        <m:r>
                          <a:rPr lang="fr-FR" sz="2400" i="1">
                            <a:latin typeface="Cambria Math" panose="02040503050406030204" pitchFamily="18" charset="0"/>
                          </a:rPr>
                          <m:t>0</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b="0" i="1" smtClean="0">
                        <a:latin typeface="Cambria Math" panose="02040503050406030204" pitchFamily="18" charset="0"/>
                      </a:rPr>
                      <m:t>𝑢</m:t>
                    </m:r>
                    <m:r>
                      <a:rPr lang="fr-FR" sz="2400" b="0" i="1" smtClean="0">
                        <a:latin typeface="Cambria Math" panose="02040503050406030204" pitchFamily="18" charset="0"/>
                      </a:rPr>
                      <m:t>,</m:t>
                    </m:r>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𝑢</m:t>
                        </m:r>
                      </m:e>
                      <m:sup>
                        <m:r>
                          <a:rPr lang="fr-FR" sz="2400" b="0" i="1" smtClean="0">
                            <a:latin typeface="Cambria Math" panose="02040503050406030204" pitchFamily="18" charset="0"/>
                          </a:rPr>
                          <m:t>′</m:t>
                        </m:r>
                      </m:sup>
                    </m:sSup>
                    <m:r>
                      <a:rPr lang="fr-FR" sz="2400" b="0" i="1" smtClean="0">
                        <a:latin typeface="Cambria Math" panose="02040503050406030204" pitchFamily="18" charset="0"/>
                      </a:rPr>
                      <m:t>∈</m:t>
                    </m:r>
                    <m:r>
                      <a:rPr lang="fr-FR" sz="2400" b="0" i="1" smtClean="0">
                        <a:latin typeface="Cambria Math" panose="02040503050406030204" pitchFamily="18" charset="0"/>
                      </a:rPr>
                      <m:t>𝐸</m:t>
                    </m:r>
                  </m:oMath>
                </a14:m>
                <a:r>
                  <a:rPr lang="fr-FR" sz="2400" dirty="0"/>
                  <a:t> tels que </a:t>
                </a:r>
                <a14:m>
                  <m:oMath xmlns:m="http://schemas.openxmlformats.org/officeDocument/2006/math">
                    <m:r>
                      <a:rPr lang="fr-FR" sz="2400" b="0" i="1" smtClean="0">
                        <a:latin typeface="Cambria Math" panose="02040503050406030204" pitchFamily="18" charset="0"/>
                      </a:rPr>
                      <m:t>𝑓</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𝑢</m:t>
                        </m:r>
                      </m:e>
                    </m:d>
                    <m:r>
                      <a:rPr lang="fr-FR" sz="2400" b="0" i="1" smtClean="0">
                        <a:latin typeface="Cambria Math" panose="02040503050406030204" pitchFamily="18" charset="0"/>
                      </a:rPr>
                      <m:t>=</m:t>
                    </m:r>
                    <m:r>
                      <a:rPr lang="fr-FR" sz="2400" b="0" i="1" smtClean="0">
                        <a:latin typeface="Cambria Math" panose="02040503050406030204" pitchFamily="18" charset="0"/>
                      </a:rPr>
                      <m:t>𝑓</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𝑢</m:t>
                        </m:r>
                        <m:r>
                          <a:rPr lang="fr-FR" sz="2400" b="0" i="1" smtClean="0">
                            <a:latin typeface="Cambria Math" panose="02040503050406030204" pitchFamily="18" charset="0"/>
                          </a:rPr>
                          <m:t>′</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Par linéarité de </a:t>
                </a:r>
                <a14:m>
                  <m:oMath xmlns:m="http://schemas.openxmlformats.org/officeDocument/2006/math">
                    <m:r>
                      <a:rPr lang="fr-FR" sz="2400" b="0" i="1" smtClean="0">
                        <a:latin typeface="Cambria Math" panose="02040503050406030204" pitchFamily="18" charset="0"/>
                      </a:rPr>
                      <m:t>𝑓</m:t>
                    </m:r>
                  </m:oMath>
                </a14:m>
                <a:r>
                  <a:rPr lang="fr-FR" sz="2400" dirty="0"/>
                  <a:t> il vient </a:t>
                </a:r>
                <a14:m>
                  <m:oMath xmlns:m="http://schemas.openxmlformats.org/officeDocument/2006/math">
                    <m:r>
                      <a:rPr lang="fr-FR" sz="2400" b="0" i="1" smtClean="0">
                        <a:latin typeface="Cambria Math" panose="02040503050406030204" pitchFamily="18" charset="0"/>
                      </a:rPr>
                      <m:t>𝑓</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𝑢</m:t>
                        </m:r>
                        <m:r>
                          <a:rPr lang="fr-FR" sz="2400" b="0" i="1" smtClean="0">
                            <a:latin typeface="Cambria Math" panose="02040503050406030204" pitchFamily="18" charset="0"/>
                          </a:rPr>
                          <m:t>−</m:t>
                        </m:r>
                        <m:r>
                          <a:rPr lang="fr-FR" sz="2400" b="0" i="1" smtClean="0">
                            <a:latin typeface="Cambria Math" panose="02040503050406030204" pitchFamily="18" charset="0"/>
                          </a:rPr>
                          <m:t>𝑢</m:t>
                        </m:r>
                        <m:r>
                          <a:rPr lang="fr-FR" sz="2400" b="0" i="1" smtClean="0">
                            <a:latin typeface="Cambria Math" panose="02040503050406030204" pitchFamily="18" charset="0"/>
                          </a:rPr>
                          <m:t>′</m:t>
                        </m:r>
                      </m:e>
                    </m:d>
                    <m:r>
                      <a:rPr lang="fr-FR" sz="2400" b="0" i="1" smtClean="0">
                        <a:latin typeface="Cambria Math" panose="02040503050406030204" pitchFamily="18" charset="0"/>
                      </a:rPr>
                      <m:t>=0</m:t>
                    </m:r>
                  </m:oMath>
                </a14:m>
                <a:r>
                  <a:rPr lang="fr-FR" sz="2400" dirty="0"/>
                  <a:t>, </a:t>
                </a:r>
                <a:r>
                  <a:rPr lang="fr-FR" sz="2400" i="1" dirty="0"/>
                  <a:t>i.e</a:t>
                </a:r>
                <a:r>
                  <a:rPr lang="fr-FR" sz="2400" dirty="0"/>
                  <a:t>. </a:t>
                </a:r>
                <a14:m>
                  <m:oMath xmlns:m="http://schemas.openxmlformats.org/officeDocument/2006/math">
                    <m:r>
                      <a:rPr lang="fr-FR" sz="2400" b="0" i="1" smtClean="0">
                        <a:latin typeface="Cambria Math" panose="02040503050406030204" pitchFamily="18" charset="0"/>
                      </a:rPr>
                      <m:t>𝑢</m:t>
                    </m:r>
                    <m:r>
                      <a:rPr lang="fr-FR" sz="2400" b="0" i="1" smtClean="0">
                        <a:latin typeface="Cambria Math" panose="02040503050406030204" pitchFamily="18" charset="0"/>
                      </a:rPr>
                      <m:t>−</m:t>
                    </m:r>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𝑢</m:t>
                        </m:r>
                      </m:e>
                      <m:sup>
                        <m:r>
                          <a:rPr lang="fr-FR" sz="2400" b="0" i="1" smtClean="0">
                            <a:latin typeface="Cambria Math" panose="02040503050406030204" pitchFamily="18" charset="0"/>
                          </a:rPr>
                          <m:t>′</m:t>
                        </m:r>
                      </m:sup>
                    </m:sSup>
                    <m:r>
                      <a:rPr lang="fr-FR" sz="2400" b="0" i="1" smtClean="0">
                        <a:latin typeface="Cambria Math" panose="02040503050406030204" pitchFamily="18" charset="0"/>
                      </a:rPr>
                      <m:t>∈</m:t>
                    </m:r>
                    <m:r>
                      <m:rPr>
                        <m:sty m:val="p"/>
                      </m:rPr>
                      <a:rPr lang="fr-FR" sz="2400">
                        <a:latin typeface="Cambria Math" panose="02040503050406030204" pitchFamily="18" charset="0"/>
                      </a:rPr>
                      <m:t>ker</m:t>
                    </m:r>
                    <m:d>
                      <m:dPr>
                        <m:ctrlPr>
                          <a:rPr lang="fr-FR" sz="2400" i="1">
                            <a:latin typeface="Cambria Math" panose="02040503050406030204" pitchFamily="18" charset="0"/>
                          </a:rPr>
                        </m:ctrlPr>
                      </m:dPr>
                      <m:e>
                        <m:r>
                          <a:rPr lang="fr-FR" sz="2400" i="1">
                            <a:latin typeface="Cambria Math" panose="02040503050406030204" pitchFamily="18" charset="0"/>
                          </a:rPr>
                          <m:t>𝑓</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Or par hypothèse </a:t>
                </a:r>
                <a14:m>
                  <m:oMath xmlns:m="http://schemas.openxmlformats.org/officeDocument/2006/math">
                    <m:r>
                      <m:rPr>
                        <m:sty m:val="p"/>
                      </m:rPr>
                      <a:rPr lang="fr-FR" sz="2400">
                        <a:latin typeface="Cambria Math" panose="02040503050406030204" pitchFamily="18" charset="0"/>
                      </a:rPr>
                      <m:t>ker</m:t>
                    </m:r>
                    <m:d>
                      <m:dPr>
                        <m:ctrlPr>
                          <a:rPr lang="fr-FR" sz="2400" i="1">
                            <a:latin typeface="Cambria Math" panose="02040503050406030204" pitchFamily="18" charset="0"/>
                          </a:rPr>
                        </m:ctrlPr>
                      </m:dPr>
                      <m:e>
                        <m:r>
                          <a:rPr lang="fr-FR" sz="2400" i="1">
                            <a:latin typeface="Cambria Math" panose="02040503050406030204" pitchFamily="18" charset="0"/>
                          </a:rPr>
                          <m:t>𝑓</m:t>
                        </m:r>
                      </m:e>
                    </m:d>
                    <m:r>
                      <a:rPr lang="fr-FR" sz="2400">
                        <a:latin typeface="Cambria Math" panose="02040503050406030204" pitchFamily="18" charset="0"/>
                      </a:rPr>
                      <m:t>=</m:t>
                    </m:r>
                    <m:d>
                      <m:dPr>
                        <m:begChr m:val="{"/>
                        <m:endChr m:val="}"/>
                        <m:ctrlPr>
                          <a:rPr lang="fr-FR" sz="2400" i="1">
                            <a:latin typeface="Cambria Math" panose="02040503050406030204" pitchFamily="18" charset="0"/>
                          </a:rPr>
                        </m:ctrlPr>
                      </m:dPr>
                      <m:e>
                        <m:r>
                          <a:rPr lang="fr-FR" sz="2400" i="1">
                            <a:latin typeface="Cambria Math" panose="02040503050406030204" pitchFamily="18" charset="0"/>
                          </a:rPr>
                          <m:t>0</m:t>
                        </m:r>
                      </m:e>
                    </m:d>
                  </m:oMath>
                </a14:m>
                <a:r>
                  <a:rPr lang="fr-FR" sz="2400" dirty="0"/>
                  <a:t>. On a donc </a:t>
                </a:r>
                <a14:m>
                  <m:oMath xmlns:m="http://schemas.openxmlformats.org/officeDocument/2006/math">
                    <m:r>
                      <a:rPr lang="fr-FR" sz="2400" b="0" i="1" smtClean="0">
                        <a:latin typeface="Cambria Math" panose="02040503050406030204" pitchFamily="18" charset="0"/>
                      </a:rPr>
                      <m:t>𝑢</m:t>
                    </m:r>
                    <m:r>
                      <a:rPr lang="fr-FR" sz="2400" b="0" i="1" smtClean="0">
                        <a:latin typeface="Cambria Math" panose="02040503050406030204" pitchFamily="18" charset="0"/>
                      </a:rPr>
                      <m:t>−</m:t>
                    </m:r>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𝑢</m:t>
                        </m:r>
                      </m:e>
                      <m:sup>
                        <m:r>
                          <a:rPr lang="fr-FR" sz="2400" b="0" i="1" smtClean="0">
                            <a:latin typeface="Cambria Math" panose="02040503050406030204" pitchFamily="18" charset="0"/>
                          </a:rPr>
                          <m:t>′</m:t>
                        </m:r>
                      </m:sup>
                    </m:sSup>
                    <m:r>
                      <a:rPr lang="fr-FR" sz="2400" b="0" i="1" smtClean="0">
                        <a:latin typeface="Cambria Math" panose="02040503050406030204" pitchFamily="18" charset="0"/>
                      </a:rPr>
                      <m:t>=0</m:t>
                    </m:r>
                  </m:oMath>
                </a14:m>
                <a:r>
                  <a:rPr lang="fr-FR" sz="2400" dirty="0"/>
                  <a:t> et par suite </a:t>
                </a:r>
                <a14:m>
                  <m:oMath xmlns:m="http://schemas.openxmlformats.org/officeDocument/2006/math">
                    <m:r>
                      <a:rPr lang="fr-FR" sz="2400" b="0" i="1" smtClean="0">
                        <a:latin typeface="Cambria Math" panose="02040503050406030204" pitchFamily="18" charset="0"/>
                      </a:rPr>
                      <m:t>𝑢</m:t>
                    </m:r>
                    <m:r>
                      <a:rPr lang="fr-FR" sz="2400" b="0" i="1" smtClean="0">
                        <a:latin typeface="Cambria Math" panose="02040503050406030204" pitchFamily="18" charset="0"/>
                      </a:rPr>
                      <m:t>=</m:t>
                    </m:r>
                    <m:r>
                      <a:rPr lang="fr-FR" sz="2400" b="0" i="1" smtClean="0">
                        <a:latin typeface="Cambria Math" panose="02040503050406030204" pitchFamily="18" charset="0"/>
                      </a:rPr>
                      <m:t>𝑢</m:t>
                    </m:r>
                    <m:r>
                      <a:rPr lang="fr-FR" sz="2400" b="0" i="1" smtClean="0">
                        <a:latin typeface="Cambria Math" panose="02040503050406030204" pitchFamily="18" charset="0"/>
                      </a:rPr>
                      <m:t>′</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Ce qui prouve bien que </a:t>
                </a:r>
                <a14:m>
                  <m:oMath xmlns:m="http://schemas.openxmlformats.org/officeDocument/2006/math">
                    <m:r>
                      <a:rPr lang="fr-FR" sz="2400" b="0" i="1" smtClean="0">
                        <a:latin typeface="Cambria Math" panose="02040503050406030204" pitchFamily="18" charset="0"/>
                      </a:rPr>
                      <m:t>𝑓</m:t>
                    </m:r>
                  </m:oMath>
                </a14:m>
                <a:r>
                  <a:rPr lang="fr-FR" sz="2400" dirty="0"/>
                  <a:t> est injective.</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154984"/>
              </a:xfrm>
              <a:prstGeom prst="rect">
                <a:avLst/>
              </a:prstGeom>
              <a:blipFill>
                <a:blip r:embed="rId2"/>
                <a:stretch>
                  <a:fillRect l="-843" t="-1220" b="-2439"/>
                </a:stretch>
              </a:blipFill>
            </p:spPr>
            <p:txBody>
              <a:bodyPr/>
              <a:lstStyle/>
              <a:p>
                <a:r>
                  <a:rPr lang="fr-FR">
                    <a:noFill/>
                  </a:rPr>
                  <a:t> </a:t>
                </a:r>
              </a:p>
            </p:txBody>
          </p:sp>
        </mc:Fallback>
      </mc:AlternateContent>
    </p:spTree>
    <p:extLst>
      <p:ext uri="{BB962C8B-B14F-4D97-AF65-F5344CB8AC3E}">
        <p14:creationId xmlns:p14="http://schemas.microsoft.com/office/powerpoint/2010/main" val="10188600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Noyau et image.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218527"/>
              </a:xfrm>
              <a:prstGeom prst="rect">
                <a:avLst/>
              </a:prstGeom>
              <a:noFill/>
            </p:spPr>
            <p:txBody>
              <a:bodyPr wrap="square" rtlCol="0">
                <a:spAutoFit/>
              </a:bodyPr>
              <a:lstStyle/>
              <a:p>
                <a:r>
                  <a:rPr lang="fr-FR" sz="2400" b="1" dirty="0"/>
                  <a:t>Noyau d’une application linéaire : exemple</a:t>
                </a:r>
              </a:p>
              <a:p>
                <a:endParaRPr lang="fr-FR" sz="2400" dirty="0"/>
              </a:p>
              <a:p>
                <a:pPr marL="342900" indent="-342900">
                  <a:buFont typeface="Arial" panose="020B0604020202020204" pitchFamily="34" charset="0"/>
                  <a:buChar char="•"/>
                </a:pPr>
                <a:r>
                  <a:rPr lang="fr-FR" sz="2400" dirty="0"/>
                  <a:t>Reprenons l’application linéaire </a:t>
                </a:r>
                <a14:m>
                  <m:oMath xmlns:m="http://schemas.openxmlformats.org/officeDocument/2006/math">
                    <m:r>
                      <a:rPr lang="fr-FR" sz="2400" i="1">
                        <a:latin typeface="Cambria Math" panose="02040503050406030204" pitchFamily="18" charset="0"/>
                      </a:rPr>
                      <m:t>𝑓</m:t>
                    </m:r>
                  </m:oMath>
                </a14:m>
                <a:r>
                  <a:rPr lang="fr-FR" sz="2400" dirty="0"/>
                  <a:t> de </a:t>
                </a:r>
                <a14:m>
                  <m:oMath xmlns:m="http://schemas.openxmlformats.org/officeDocument/2006/math">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i="1">
                            <a:latin typeface="Cambria Math" panose="02040503050406030204" pitchFamily="18" charset="0"/>
                          </a:rPr>
                          <m:t>3</m:t>
                        </m:r>
                      </m:sup>
                    </m:sSup>
                  </m:oMath>
                </a14:m>
                <a:r>
                  <a:rPr lang="fr-FR" sz="2400" dirty="0"/>
                  <a:t> dans </a:t>
                </a:r>
                <a14:m>
                  <m:oMath xmlns:m="http://schemas.openxmlformats.org/officeDocument/2006/math">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i="1">
                            <a:latin typeface="Cambria Math" panose="02040503050406030204" pitchFamily="18" charset="0"/>
                          </a:rPr>
                          <m:t>2</m:t>
                        </m:r>
                      </m:sup>
                    </m:sSup>
                  </m:oMath>
                </a14:m>
                <a:r>
                  <a:rPr lang="fr-FR" sz="2400" dirty="0"/>
                  <a:t> définie par</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𝑥</m:t>
                                </m:r>
                              </m:e>
                            </m:mr>
                            <m:mr>
                              <m:e>
                                <m:r>
                                  <a:rPr lang="fr-FR" sz="2400" i="1">
                                    <a:latin typeface="Cambria Math" panose="02040503050406030204" pitchFamily="18" charset="0"/>
                                  </a:rPr>
                                  <m:t>𝑦</m:t>
                                </m:r>
                              </m:e>
                            </m:mr>
                            <m:mr>
                              <m:e>
                                <m:r>
                                  <a:rPr lang="fr-FR" sz="2400" i="1">
                                    <a:latin typeface="Cambria Math" panose="02040503050406030204" pitchFamily="18" charset="0"/>
                                  </a:rPr>
                                  <m:t>𝑧</m:t>
                                </m:r>
                              </m:e>
                            </m:mr>
                          </m:m>
                        </m:e>
                      </m:d>
                      <m:r>
                        <a:rPr lang="fr-FR" sz="2400" i="1">
                          <a:latin typeface="Cambria Math" panose="02040503050406030204" pitchFamily="18" charset="0"/>
                          <a:ea typeface="Cambria Math" panose="02040503050406030204" pitchFamily="18" charset="0"/>
                        </a:rPr>
                        <m:t>⟼</m:t>
                      </m:r>
                      <m:d>
                        <m:dPr>
                          <m:ctrlPr>
                            <a:rPr lang="fr-FR" sz="2400" i="1">
                              <a:latin typeface="Cambria Math" panose="02040503050406030204" pitchFamily="18" charset="0"/>
                              <a:ea typeface="Cambria Math" panose="02040503050406030204" pitchFamily="18" charset="0"/>
                            </a:rPr>
                          </m:ctrlPr>
                        </m:dPr>
                        <m:e>
                          <m:m>
                            <m:mPr>
                              <m:mcs>
                                <m:mc>
                                  <m:mcPr>
                                    <m:count m:val="1"/>
                                    <m:mcJc m:val="center"/>
                                  </m:mcPr>
                                </m:mc>
                              </m:mcs>
                              <m:ctrlPr>
                                <a:rPr lang="fr-FR" sz="2400" i="1">
                                  <a:latin typeface="Cambria Math" panose="02040503050406030204" pitchFamily="18" charset="0"/>
                                  <a:ea typeface="Cambria Math" panose="02040503050406030204" pitchFamily="18" charset="0"/>
                                </a:rPr>
                              </m:ctrlPr>
                            </m:mPr>
                            <m:mr>
                              <m:e>
                                <m:r>
                                  <m:rPr>
                                    <m:brk m:alnAt="7"/>
                                  </m:rPr>
                                  <a:rPr lang="fr-FR" sz="2400" i="1">
                                    <a:latin typeface="Cambria Math" panose="02040503050406030204" pitchFamily="18" charset="0"/>
                                    <a:ea typeface="Cambria Math" panose="02040503050406030204" pitchFamily="18" charset="0"/>
                                  </a:rPr>
                                  <m:t>𝑦</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𝑥</m:t>
                                </m:r>
                              </m:e>
                            </m:mr>
                            <m:mr>
                              <m:e>
                                <m:r>
                                  <a:rPr lang="fr-FR" sz="2400" i="1">
                                    <a:latin typeface="Cambria Math" panose="02040503050406030204" pitchFamily="18" charset="0"/>
                                    <a:ea typeface="Cambria Math" panose="02040503050406030204" pitchFamily="18" charset="0"/>
                                  </a:rPr>
                                  <m:t>2</m:t>
                                </m:r>
                                <m:r>
                                  <a:rPr lang="fr-FR" sz="2400" i="1">
                                    <a:latin typeface="Cambria Math" panose="02040503050406030204" pitchFamily="18" charset="0"/>
                                    <a:ea typeface="Cambria Math" panose="02040503050406030204" pitchFamily="18" charset="0"/>
                                  </a:rPr>
                                  <m:t>𝑧</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𝑦</m:t>
                                </m:r>
                              </m:e>
                            </m:mr>
                          </m:m>
                        </m:e>
                      </m:d>
                    </m:oMath>
                  </m:oMathPara>
                </a14:m>
                <a:endParaRPr lang="fr-FR" sz="2400" dirty="0"/>
              </a:p>
              <a:p>
                <a:endParaRPr lang="fr-FR" sz="2400" dirty="0"/>
              </a:p>
              <a:p>
                <a:pPr marL="342900" indent="-342900">
                  <a:buFont typeface="Arial" panose="020B0604020202020204" pitchFamily="34" charset="0"/>
                  <a:buChar char="•"/>
                </a:pPr>
                <a:r>
                  <a:rPr lang="fr-FR" sz="2400" dirty="0"/>
                  <a:t>Pour déterminer le noyau de </a:t>
                </a:r>
                <a14:m>
                  <m:oMath xmlns:m="http://schemas.openxmlformats.org/officeDocument/2006/math">
                    <m:r>
                      <a:rPr lang="fr-FR" sz="2400" b="0" i="1" smtClean="0">
                        <a:latin typeface="Cambria Math" panose="02040503050406030204" pitchFamily="18" charset="0"/>
                      </a:rPr>
                      <m:t>𝑓</m:t>
                    </m:r>
                  </m:oMath>
                </a14:m>
                <a:r>
                  <a:rPr lang="fr-FR" sz="2400" dirty="0"/>
                  <a:t> on doit donc résoudre l’équation</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d>
                        <m:dPr>
                          <m:ctrlPr>
                            <a:rPr lang="fr-FR" sz="2400" i="1">
                              <a:latin typeface="Cambria Math" panose="02040503050406030204" pitchFamily="18" charset="0"/>
                              <a:ea typeface="Cambria Math" panose="02040503050406030204" pitchFamily="18" charset="0"/>
                            </a:rPr>
                          </m:ctrlPr>
                        </m:dPr>
                        <m:e>
                          <m:m>
                            <m:mPr>
                              <m:mcs>
                                <m:mc>
                                  <m:mcPr>
                                    <m:count m:val="1"/>
                                    <m:mcJc m:val="center"/>
                                  </m:mcPr>
                                </m:mc>
                              </m:mcs>
                              <m:ctrlPr>
                                <a:rPr lang="fr-FR" sz="2400" i="1">
                                  <a:latin typeface="Cambria Math" panose="02040503050406030204" pitchFamily="18" charset="0"/>
                                  <a:ea typeface="Cambria Math" panose="02040503050406030204" pitchFamily="18" charset="0"/>
                                </a:rPr>
                              </m:ctrlPr>
                            </m:mPr>
                            <m:mr>
                              <m:e>
                                <m:r>
                                  <m:rPr>
                                    <m:brk m:alnAt="7"/>
                                  </m:rPr>
                                  <a:rPr lang="fr-FR" sz="2400" i="1">
                                    <a:latin typeface="Cambria Math" panose="02040503050406030204" pitchFamily="18" charset="0"/>
                                    <a:ea typeface="Cambria Math" panose="02040503050406030204" pitchFamily="18" charset="0"/>
                                  </a:rPr>
                                  <m:t>𝑦</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𝑥</m:t>
                                </m:r>
                              </m:e>
                            </m:mr>
                            <m:mr>
                              <m:e>
                                <m:r>
                                  <a:rPr lang="fr-FR" sz="2400" i="1">
                                    <a:latin typeface="Cambria Math" panose="02040503050406030204" pitchFamily="18" charset="0"/>
                                    <a:ea typeface="Cambria Math" panose="02040503050406030204" pitchFamily="18" charset="0"/>
                                  </a:rPr>
                                  <m:t>2</m:t>
                                </m:r>
                                <m:r>
                                  <a:rPr lang="fr-FR" sz="2400" i="1">
                                    <a:latin typeface="Cambria Math" panose="02040503050406030204" pitchFamily="18" charset="0"/>
                                    <a:ea typeface="Cambria Math" panose="02040503050406030204" pitchFamily="18" charset="0"/>
                                  </a:rPr>
                                  <m:t>𝑧</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𝑦</m:t>
                                </m:r>
                              </m:e>
                            </m:mr>
                          </m:m>
                        </m:e>
                      </m:d>
                      <m:r>
                        <a:rPr lang="fr-FR" sz="2400" b="0" i="1" smtClean="0">
                          <a:latin typeface="Cambria Math" panose="02040503050406030204" pitchFamily="18" charset="0"/>
                          <a:ea typeface="Cambria Math" panose="02040503050406030204" pitchFamily="18" charset="0"/>
                        </a:rPr>
                        <m:t>=</m:t>
                      </m:r>
                      <m:d>
                        <m:dPr>
                          <m:ctrlPr>
                            <a:rPr lang="fr-FR" sz="2400" b="0" i="1" smtClean="0">
                              <a:latin typeface="Cambria Math" panose="02040503050406030204" pitchFamily="18" charset="0"/>
                              <a:ea typeface="Cambria Math" panose="02040503050406030204" pitchFamily="18" charset="0"/>
                            </a:rPr>
                          </m:ctrlPr>
                        </m:dPr>
                        <m:e>
                          <m:m>
                            <m:mPr>
                              <m:mcs>
                                <m:mc>
                                  <m:mcPr>
                                    <m:count m:val="1"/>
                                    <m:mcJc m:val="center"/>
                                  </m:mcPr>
                                </m:mc>
                              </m:mcs>
                              <m:ctrlPr>
                                <a:rPr lang="fr-FR" sz="2400" b="0" i="1" smtClean="0">
                                  <a:latin typeface="Cambria Math" panose="02040503050406030204" pitchFamily="18" charset="0"/>
                                  <a:ea typeface="Cambria Math" panose="02040503050406030204" pitchFamily="18" charset="0"/>
                                </a:rPr>
                              </m:ctrlPr>
                            </m:mPr>
                            <m:mr>
                              <m:e>
                                <m:r>
                                  <m:rPr>
                                    <m:brk m:alnAt="7"/>
                                  </m:rPr>
                                  <a:rPr lang="fr-FR" sz="2400" b="0" i="1" smtClean="0">
                                    <a:latin typeface="Cambria Math" panose="02040503050406030204" pitchFamily="18" charset="0"/>
                                    <a:ea typeface="Cambria Math" panose="02040503050406030204" pitchFamily="18" charset="0"/>
                                  </a:rPr>
                                  <m:t>0</m:t>
                                </m:r>
                              </m:e>
                            </m:mr>
                            <m:mr>
                              <m:e>
                                <m:r>
                                  <a:rPr lang="fr-FR" sz="2400" b="0" i="1" smtClean="0">
                                    <a:latin typeface="Cambria Math" panose="02040503050406030204" pitchFamily="18" charset="0"/>
                                    <a:ea typeface="Cambria Math" panose="02040503050406030204" pitchFamily="18" charset="0"/>
                                  </a:rPr>
                                  <m:t>0</m:t>
                                </m:r>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218527"/>
              </a:xfrm>
              <a:prstGeom prst="rect">
                <a:avLst/>
              </a:prstGeom>
              <a:blipFill>
                <a:blip r:embed="rId2"/>
                <a:stretch>
                  <a:fillRect l="-843" t="-1201" b="-601"/>
                </a:stretch>
              </a:blipFill>
            </p:spPr>
            <p:txBody>
              <a:bodyPr/>
              <a:lstStyle/>
              <a:p>
                <a:r>
                  <a:rPr lang="fr-FR">
                    <a:noFill/>
                  </a:rPr>
                  <a:t> </a:t>
                </a:r>
              </a:p>
            </p:txBody>
          </p:sp>
        </mc:Fallback>
      </mc:AlternateContent>
    </p:spTree>
    <p:extLst>
      <p:ext uri="{BB962C8B-B14F-4D97-AF65-F5344CB8AC3E}">
        <p14:creationId xmlns:p14="http://schemas.microsoft.com/office/powerpoint/2010/main" val="10695413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Noyau et image.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05363"/>
              </a:xfrm>
              <a:prstGeom prst="rect">
                <a:avLst/>
              </a:prstGeom>
              <a:noFill/>
            </p:spPr>
            <p:txBody>
              <a:bodyPr wrap="square" rtlCol="0">
                <a:spAutoFit/>
              </a:bodyPr>
              <a:lstStyle/>
              <a:p>
                <a:r>
                  <a:rPr lang="fr-FR" sz="2400" b="1" dirty="0"/>
                  <a:t>Noyau d’une application linéaire : exemple (suite)</a:t>
                </a:r>
              </a:p>
              <a:p>
                <a:endParaRPr lang="fr-FR" sz="2400" dirty="0"/>
              </a:p>
              <a:p>
                <a:pPr marL="342900" indent="-342900">
                  <a:buFont typeface="Arial" panose="020B0604020202020204" pitchFamily="34" charset="0"/>
                  <a:buChar char="•"/>
                </a:pPr>
                <a:r>
                  <a:rPr lang="fr-FR" sz="2400" dirty="0"/>
                  <a:t>On a ainsi </a:t>
                </a:r>
                <a14:m>
                  <m:oMath xmlns:m="http://schemas.openxmlformats.org/officeDocument/2006/math">
                    <m:r>
                      <a:rPr lang="fr-FR" sz="2400" b="0" i="1" smtClean="0">
                        <a:latin typeface="Cambria Math" panose="02040503050406030204" pitchFamily="18" charset="0"/>
                      </a:rPr>
                      <m:t>𝑥</m:t>
                    </m:r>
                    <m:r>
                      <a:rPr lang="fr-FR" sz="2400" b="0" i="1" smtClean="0">
                        <a:latin typeface="Cambria Math" panose="02040503050406030204" pitchFamily="18" charset="0"/>
                      </a:rPr>
                      <m:t>=</m:t>
                    </m:r>
                    <m:r>
                      <a:rPr lang="fr-FR" sz="2400" b="0" i="1" smtClean="0">
                        <a:latin typeface="Cambria Math" panose="02040503050406030204" pitchFamily="18" charset="0"/>
                      </a:rPr>
                      <m:t>𝑦</m:t>
                    </m:r>
                  </m:oMath>
                </a14:m>
                <a:r>
                  <a:rPr lang="fr-FR" sz="2400" dirty="0"/>
                  <a:t> et </a:t>
                </a:r>
                <a14:m>
                  <m:oMath xmlns:m="http://schemas.openxmlformats.org/officeDocument/2006/math">
                    <m:r>
                      <a:rPr lang="fr-FR" sz="2400" b="0" i="1" smtClean="0">
                        <a:latin typeface="Cambria Math" panose="02040503050406030204" pitchFamily="18" charset="0"/>
                      </a:rPr>
                      <m:t>𝑦</m:t>
                    </m:r>
                    <m:r>
                      <a:rPr lang="fr-FR" sz="2400" b="0" i="1" smtClean="0">
                        <a:latin typeface="Cambria Math" panose="02040503050406030204" pitchFamily="18" charset="0"/>
                      </a:rPr>
                      <m:t>=−2</m:t>
                    </m:r>
                    <m:r>
                      <a:rPr lang="fr-FR" sz="2400" b="0" i="1" smtClean="0">
                        <a:latin typeface="Cambria Math" panose="02040503050406030204" pitchFamily="18" charset="0"/>
                      </a:rPr>
                      <m:t>𝑧</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peut donc exprimer les coordonnées des vecteurs du noyau en fonction de </a:t>
                </a:r>
                <a14:m>
                  <m:oMath xmlns:m="http://schemas.openxmlformats.org/officeDocument/2006/math">
                    <m:r>
                      <a:rPr lang="fr-FR" sz="2400" b="0" i="1" smtClean="0">
                        <a:latin typeface="Cambria Math" panose="02040503050406030204" pitchFamily="18" charset="0"/>
                      </a:rPr>
                      <m:t>𝑧</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Il vient</a:t>
                </a:r>
              </a:p>
              <a:p>
                <a:pPr/>
                <a14:m>
                  <m:oMathPara xmlns:m="http://schemas.openxmlformats.org/officeDocument/2006/math">
                    <m:oMathParaPr>
                      <m:jc m:val="centerGroup"/>
                    </m:oMathParaPr>
                    <m:oMath xmlns:m="http://schemas.openxmlformats.org/officeDocument/2006/math">
                      <m:func>
                        <m:funcPr>
                          <m:ctrlPr>
                            <a:rPr lang="fr-FR" sz="2400" i="1">
                              <a:latin typeface="Cambria Math" panose="02040503050406030204" pitchFamily="18" charset="0"/>
                            </a:rPr>
                          </m:ctrlPr>
                        </m:funcPr>
                        <m:fName>
                          <m:r>
                            <m:rPr>
                              <m:sty m:val="p"/>
                            </m:rPr>
                            <a:rPr lang="fr-FR" sz="2400">
                              <a:latin typeface="Cambria Math" panose="02040503050406030204" pitchFamily="18" charset="0"/>
                            </a:rPr>
                            <m:t>ker</m:t>
                          </m:r>
                        </m:fName>
                        <m:e>
                          <m:d>
                            <m:dPr>
                              <m:ctrlPr>
                                <a:rPr lang="fr-FR" sz="2400" i="1">
                                  <a:latin typeface="Cambria Math" panose="02040503050406030204" pitchFamily="18" charset="0"/>
                                </a:rPr>
                              </m:ctrlPr>
                            </m:dPr>
                            <m:e>
                              <m:r>
                                <a:rPr lang="fr-FR" sz="2400" i="1">
                                  <a:latin typeface="Cambria Math" panose="02040503050406030204" pitchFamily="18" charset="0"/>
                                </a:rPr>
                                <m:t>𝑓</m:t>
                              </m:r>
                            </m:e>
                          </m:d>
                        </m:e>
                      </m:func>
                      <m:r>
                        <a:rPr lang="fr-FR" sz="2400" i="1">
                          <a:latin typeface="Cambria Math" panose="02040503050406030204" pitchFamily="18" charset="0"/>
                        </a:rPr>
                        <m:t>=</m:t>
                      </m:r>
                      <m:d>
                        <m:dPr>
                          <m:begChr m:val="{"/>
                          <m:endChr m:val="}"/>
                          <m:ctrlPr>
                            <a:rPr lang="fr-FR" sz="2400" i="1">
                              <a:latin typeface="Cambria Math" panose="02040503050406030204" pitchFamily="18" charset="0"/>
                            </a:rPr>
                          </m:ctrlPr>
                        </m:dPr>
                        <m:e>
                          <m:d>
                            <m:dPr>
                              <m:ctrlPr>
                                <a:rPr lang="fr-FR" sz="2400" i="1" smtClean="0">
                                  <a:latin typeface="Cambria Math" panose="02040503050406030204" pitchFamily="18" charset="0"/>
                                </a:rPr>
                              </m:ctrlPr>
                            </m:dPr>
                            <m:e>
                              <m:m>
                                <m:mPr>
                                  <m:mcs>
                                    <m:mc>
                                      <m:mcPr>
                                        <m:count m:val="1"/>
                                        <m:mcJc m:val="center"/>
                                      </m:mcPr>
                                    </m:mc>
                                  </m:mcs>
                                  <m:ctrlPr>
                                    <a:rPr lang="fr-FR" sz="2400" i="1" smtClean="0">
                                      <a:latin typeface="Cambria Math" panose="02040503050406030204" pitchFamily="18" charset="0"/>
                                    </a:rPr>
                                  </m:ctrlPr>
                                </m:mPr>
                                <m:mr>
                                  <m:e>
                                    <m:r>
                                      <m:rPr>
                                        <m:brk m:alnAt="7"/>
                                      </m:rPr>
                                      <a:rPr lang="fr-FR" sz="2400" b="0" i="1" smtClean="0">
                                        <a:latin typeface="Cambria Math" panose="02040503050406030204" pitchFamily="18" charset="0"/>
                                      </a:rPr>
                                      <m:t>−</m:t>
                                    </m:r>
                                    <m:r>
                                      <a:rPr lang="fr-FR" sz="2400" b="0" i="1" smtClean="0">
                                        <a:latin typeface="Cambria Math" panose="02040503050406030204" pitchFamily="18" charset="0"/>
                                      </a:rPr>
                                      <m:t>2</m:t>
                                    </m:r>
                                    <m:r>
                                      <a:rPr lang="fr-FR" sz="2400" b="0" i="1" smtClean="0">
                                        <a:latin typeface="Cambria Math" panose="02040503050406030204" pitchFamily="18" charset="0"/>
                                      </a:rPr>
                                      <m:t>𝑧</m:t>
                                    </m:r>
                                  </m:e>
                                </m:mr>
                                <m:mr>
                                  <m:e>
                                    <m:r>
                                      <a:rPr lang="fr-FR" sz="2400" b="0" i="1" smtClean="0">
                                        <a:latin typeface="Cambria Math" panose="02040503050406030204" pitchFamily="18" charset="0"/>
                                      </a:rPr>
                                      <m:t>−2</m:t>
                                    </m:r>
                                    <m:r>
                                      <a:rPr lang="fr-FR" sz="2400" b="0" i="1" smtClean="0">
                                        <a:latin typeface="Cambria Math" panose="02040503050406030204" pitchFamily="18" charset="0"/>
                                      </a:rPr>
                                      <m:t>𝑧</m:t>
                                    </m:r>
                                  </m:e>
                                </m:mr>
                                <m:mr>
                                  <m:e>
                                    <m:r>
                                      <a:rPr lang="fr-FR" sz="2400" b="0" i="1" smtClean="0">
                                        <a:latin typeface="Cambria Math" panose="02040503050406030204" pitchFamily="18" charset="0"/>
                                      </a:rPr>
                                      <m:t>𝑧</m:t>
                                    </m:r>
                                  </m:e>
                                </m:mr>
                              </m:m>
                            </m:e>
                          </m:d>
                          <m:r>
                            <a:rPr lang="fr-FR" sz="2400" b="0" i="1" smtClean="0">
                              <a:latin typeface="Cambria Math" panose="02040503050406030204" pitchFamily="18" charset="0"/>
                            </a:rPr>
                            <m:t>,</m:t>
                          </m:r>
                          <m:r>
                            <a:rPr lang="fr-FR" sz="2400" b="0" i="1" smtClean="0">
                              <a:latin typeface="Cambria Math" panose="02040503050406030204" pitchFamily="18" charset="0"/>
                            </a:rPr>
                            <m:t>𝑧</m:t>
                          </m:r>
                          <m:r>
                            <a:rPr lang="fr-FR" sz="2400" b="0" i="1" smtClean="0">
                              <a:latin typeface="Cambria Math" panose="02040503050406030204" pitchFamily="18" charset="0"/>
                            </a:rPr>
                            <m:t>∈</m:t>
                          </m:r>
                          <m:r>
                            <a:rPr lang="fr-FR" sz="2400" b="0" i="1" smtClean="0">
                              <a:latin typeface="Cambria Math" panose="02040503050406030204" pitchFamily="18" charset="0"/>
                            </a:rPr>
                            <m:t>ℝ</m:t>
                          </m:r>
                        </m:e>
                      </m:d>
                      <m:r>
                        <a:rPr lang="fr-FR" sz="2400" b="0" i="1" smtClean="0">
                          <a:latin typeface="Cambria Math" panose="02040503050406030204" pitchFamily="18" charset="0"/>
                        </a:rPr>
                        <m:t>=</m:t>
                      </m:r>
                      <m:d>
                        <m:dPr>
                          <m:begChr m:val="{"/>
                          <m:endChr m:val="}"/>
                          <m:ctrlPr>
                            <a:rPr lang="fr-FR" sz="2400" i="1">
                              <a:latin typeface="Cambria Math" panose="02040503050406030204" pitchFamily="18" charset="0"/>
                            </a:rPr>
                          </m:ctrlPr>
                        </m:dPr>
                        <m:e>
                          <m:r>
                            <a:rPr lang="fr-FR" sz="2400" b="0" i="1" smtClean="0">
                              <a:latin typeface="Cambria Math" panose="02040503050406030204" pitchFamily="18" charset="0"/>
                            </a:rPr>
                            <m:t>𝑧</m:t>
                          </m:r>
                          <m:r>
                            <a:rPr lang="fr-FR" sz="2400" b="0" i="1" smtClean="0">
                              <a:latin typeface="Cambria Math" panose="02040503050406030204" pitchFamily="18" charset="0"/>
                            </a:rPr>
                            <m:t>.</m:t>
                          </m:r>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m:t>
                                    </m:r>
                                    <m:r>
                                      <a:rPr lang="fr-FR" sz="2400" i="1">
                                        <a:latin typeface="Cambria Math" panose="02040503050406030204" pitchFamily="18" charset="0"/>
                                      </a:rPr>
                                      <m:t>2</m:t>
                                    </m:r>
                                  </m:e>
                                </m:mr>
                                <m:mr>
                                  <m:e>
                                    <m:r>
                                      <a:rPr lang="fr-FR" sz="2400" i="1">
                                        <a:latin typeface="Cambria Math" panose="02040503050406030204" pitchFamily="18" charset="0"/>
                                      </a:rPr>
                                      <m:t>−2</m:t>
                                    </m:r>
                                  </m:e>
                                </m:mr>
                                <m:mr>
                                  <m:e>
                                    <m:r>
                                      <a:rPr lang="fr-FR" sz="2400" b="0" i="1" smtClean="0">
                                        <a:latin typeface="Cambria Math" panose="02040503050406030204" pitchFamily="18" charset="0"/>
                                      </a:rPr>
                                      <m:t>1</m:t>
                                    </m:r>
                                  </m:e>
                                </m:mr>
                              </m:m>
                            </m:e>
                          </m:d>
                          <m:r>
                            <a:rPr lang="fr-FR" sz="2400" i="1">
                              <a:latin typeface="Cambria Math" panose="02040503050406030204" pitchFamily="18" charset="0"/>
                            </a:rPr>
                            <m:t>,</m:t>
                          </m:r>
                          <m:r>
                            <a:rPr lang="fr-FR" sz="2400" i="1">
                              <a:latin typeface="Cambria Math" panose="02040503050406030204" pitchFamily="18" charset="0"/>
                            </a:rPr>
                            <m:t>𝑧</m:t>
                          </m:r>
                          <m:r>
                            <a:rPr lang="fr-FR" sz="2400" i="1">
                              <a:latin typeface="Cambria Math" panose="02040503050406030204" pitchFamily="18" charset="0"/>
                            </a:rPr>
                            <m:t>∈</m:t>
                          </m:r>
                          <m:r>
                            <a:rPr lang="fr-FR" sz="2400" i="1">
                              <a:latin typeface="Cambria Math" panose="02040503050406030204" pitchFamily="18" charset="0"/>
                            </a:rPr>
                            <m:t>ℝ</m:t>
                          </m:r>
                        </m:e>
                      </m:d>
                      <m:r>
                        <a:rPr lang="fr-FR" sz="2400" b="0" i="1" smtClean="0">
                          <a:latin typeface="Cambria Math" panose="02040503050406030204" pitchFamily="18" charset="0"/>
                        </a:rPr>
                        <m:t>=</m:t>
                      </m:r>
                      <m:r>
                        <m:rPr>
                          <m:sty m:val="p"/>
                        </m:rPr>
                        <a:rPr lang="fr-FR" sz="2400" b="0" i="0" smtClean="0">
                          <a:latin typeface="Cambria Math" panose="02040503050406030204" pitchFamily="18" charset="0"/>
                        </a:rPr>
                        <m:t>Vect</m:t>
                      </m:r>
                      <m:d>
                        <m:dPr>
                          <m:ctrlPr>
                            <a:rPr lang="fr-FR" sz="2400" b="0" i="1" smtClean="0">
                              <a:latin typeface="Cambria Math" panose="02040503050406030204" pitchFamily="18" charset="0"/>
                            </a:rPr>
                          </m:ctrlPr>
                        </m:dPr>
                        <m:e>
                          <m:d>
                            <m:dPr>
                              <m:ctrlPr>
                                <a:rPr lang="fr-FR" sz="2400" b="0" i="1" smtClean="0">
                                  <a:latin typeface="Cambria Math" panose="02040503050406030204" pitchFamily="18" charset="0"/>
                                </a:rPr>
                              </m:ctrlPr>
                            </m:dPr>
                            <m:e>
                              <m:m>
                                <m:mPr>
                                  <m:mcs>
                                    <m:mc>
                                      <m:mcPr>
                                        <m:count m:val="1"/>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m:t>
                                    </m:r>
                                    <m:r>
                                      <a:rPr lang="fr-FR" sz="2400" b="0" i="1" smtClean="0">
                                        <a:latin typeface="Cambria Math" panose="02040503050406030204" pitchFamily="18" charset="0"/>
                                      </a:rPr>
                                      <m:t>2</m:t>
                                    </m:r>
                                  </m:e>
                                </m:mr>
                                <m:mr>
                                  <m:e>
                                    <m:r>
                                      <a:rPr lang="fr-FR" sz="2400" b="0" i="1" smtClean="0">
                                        <a:latin typeface="Cambria Math" panose="02040503050406030204" pitchFamily="18" charset="0"/>
                                      </a:rPr>
                                      <m:t>−2</m:t>
                                    </m:r>
                                  </m:e>
                                </m:mr>
                                <m:mr>
                                  <m:e>
                                    <m:r>
                                      <a:rPr lang="fr-FR" sz="2400" b="0" i="1" smtClean="0">
                                        <a:latin typeface="Cambria Math" panose="02040503050406030204" pitchFamily="18" charset="0"/>
                                      </a:rPr>
                                      <m:t>1</m:t>
                                    </m:r>
                                  </m:e>
                                </m:mr>
                              </m:m>
                            </m:e>
                          </m:d>
                        </m:e>
                      </m:d>
                    </m:oMath>
                  </m:oMathPara>
                </a14:m>
                <a:endParaRPr lang="fr-FR" sz="2400" dirty="0"/>
              </a:p>
              <a:p>
                <a:endParaRPr lang="fr-FR" sz="2400" dirty="0"/>
              </a:p>
              <a:p>
                <a:pPr marL="342900" indent="-342900">
                  <a:buFont typeface="Arial" panose="020B0604020202020204" pitchFamily="34" charset="0"/>
                  <a:buChar char="•"/>
                </a:pPr>
                <a:r>
                  <a:rPr lang="fr-FR" sz="2400" dirty="0"/>
                  <a:t>On a donc ici </a:t>
                </a:r>
                <a14:m>
                  <m:oMath xmlns:m="http://schemas.openxmlformats.org/officeDocument/2006/math">
                    <m:func>
                      <m:funcPr>
                        <m:ctrlPr>
                          <a:rPr lang="fr-FR" sz="2400" b="0" i="1" smtClean="0">
                            <a:latin typeface="Cambria Math" panose="02040503050406030204" pitchFamily="18" charset="0"/>
                          </a:rPr>
                        </m:ctrlPr>
                      </m:funcPr>
                      <m:fName>
                        <m:r>
                          <m:rPr>
                            <m:sty m:val="p"/>
                          </m:rPr>
                          <a:rPr lang="fr-FR" sz="2400" b="0" i="0" smtClean="0">
                            <a:latin typeface="Cambria Math" panose="02040503050406030204" pitchFamily="18" charset="0"/>
                          </a:rPr>
                          <m:t>dim</m:t>
                        </m:r>
                      </m:fName>
                      <m:e>
                        <m:func>
                          <m:funcPr>
                            <m:ctrlPr>
                              <a:rPr lang="fr-FR" sz="2400" i="1">
                                <a:latin typeface="Cambria Math" panose="02040503050406030204" pitchFamily="18" charset="0"/>
                              </a:rPr>
                            </m:ctrlPr>
                          </m:funcPr>
                          <m:fName>
                            <m:r>
                              <m:rPr>
                                <m:sty m:val="p"/>
                              </m:rPr>
                              <a:rPr lang="fr-FR" sz="2400">
                                <a:latin typeface="Cambria Math" panose="02040503050406030204" pitchFamily="18" charset="0"/>
                              </a:rPr>
                              <m:t>ker</m:t>
                            </m:r>
                          </m:fName>
                          <m:e>
                            <m:d>
                              <m:dPr>
                                <m:ctrlPr>
                                  <a:rPr lang="fr-FR" sz="2400" i="1">
                                    <a:latin typeface="Cambria Math" panose="02040503050406030204" pitchFamily="18" charset="0"/>
                                  </a:rPr>
                                </m:ctrlPr>
                              </m:dPr>
                              <m:e>
                                <m:r>
                                  <a:rPr lang="fr-FR" sz="2400" i="1">
                                    <a:latin typeface="Cambria Math" panose="02040503050406030204" pitchFamily="18" charset="0"/>
                                  </a:rPr>
                                  <m:t>𝑓</m:t>
                                </m:r>
                              </m:e>
                            </m:d>
                          </m:e>
                        </m:func>
                      </m:e>
                    </m:func>
                    <m:r>
                      <a:rPr lang="fr-FR" sz="2400" b="0" i="1" smtClean="0">
                        <a:latin typeface="Cambria Math" panose="02040503050406030204" pitchFamily="18" charset="0"/>
                      </a:rPr>
                      <m:t>=1</m:t>
                    </m:r>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605363"/>
              </a:xfrm>
              <a:prstGeom prst="rect">
                <a:avLst/>
              </a:prstGeom>
              <a:blipFill>
                <a:blip r:embed="rId3"/>
                <a:stretch>
                  <a:fillRect l="-843" t="-1099" r="-482" b="-1923"/>
                </a:stretch>
              </a:blipFill>
            </p:spPr>
            <p:txBody>
              <a:bodyPr/>
              <a:lstStyle/>
              <a:p>
                <a:r>
                  <a:rPr lang="fr-FR">
                    <a:noFill/>
                  </a:rPr>
                  <a:t> </a:t>
                </a:r>
              </a:p>
            </p:txBody>
          </p:sp>
        </mc:Fallback>
      </mc:AlternateContent>
    </p:spTree>
    <p:extLst>
      <p:ext uri="{BB962C8B-B14F-4D97-AF65-F5344CB8AC3E}">
        <p14:creationId xmlns:p14="http://schemas.microsoft.com/office/powerpoint/2010/main" val="22996530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Noyau et image.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046988"/>
              </a:xfrm>
              <a:prstGeom prst="rect">
                <a:avLst/>
              </a:prstGeom>
              <a:noFill/>
            </p:spPr>
            <p:txBody>
              <a:bodyPr wrap="square" rtlCol="0">
                <a:spAutoFit/>
              </a:bodyPr>
              <a:lstStyle/>
              <a:p>
                <a:r>
                  <a:rPr lang="fr-FR" sz="2400" b="1" dirty="0"/>
                  <a:t>Image d’une application linéaire : propriétés</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𝐸</m:t>
                    </m:r>
                  </m:oMath>
                </a14:m>
                <a:r>
                  <a:rPr lang="fr-FR" sz="2400" dirty="0"/>
                  <a:t> et </a:t>
                </a:r>
                <a14:m>
                  <m:oMath xmlns:m="http://schemas.openxmlformats.org/officeDocument/2006/math">
                    <m:r>
                      <a:rPr lang="fr-FR" sz="2400" i="1">
                        <a:latin typeface="Cambria Math" panose="02040503050406030204" pitchFamily="18" charset="0"/>
                      </a:rPr>
                      <m:t>𝐹</m:t>
                    </m:r>
                  </m:oMath>
                </a14:m>
                <a:r>
                  <a:rPr lang="fr-FR" sz="2400" dirty="0"/>
                  <a:t> deux espaces vectoriels et </a:t>
                </a:r>
                <a14:m>
                  <m:oMath xmlns:m="http://schemas.openxmlformats.org/officeDocument/2006/math">
                    <m:r>
                      <a:rPr lang="fr-FR" sz="2400" i="1">
                        <a:latin typeface="Cambria Math" panose="02040503050406030204" pitchFamily="18" charset="0"/>
                      </a:rPr>
                      <m:t>𝑓</m:t>
                    </m:r>
                    <m:r>
                      <a:rPr lang="fr-FR" sz="2400" i="1">
                        <a:latin typeface="Cambria Math" panose="02040503050406030204" pitchFamily="18" charset="0"/>
                      </a:rPr>
                      <m:t>∈</m:t>
                    </m:r>
                    <m:r>
                      <a:rPr lang="fr-FR" sz="2400" i="1">
                        <a:latin typeface="Cambria Math" panose="02040503050406030204" pitchFamily="18" charset="0"/>
                      </a:rPr>
                      <m:t>ℒ</m:t>
                    </m:r>
                    <m:d>
                      <m:dPr>
                        <m:ctrlPr>
                          <a:rPr lang="fr-FR" sz="2400" i="1">
                            <a:latin typeface="Cambria Math" panose="02040503050406030204" pitchFamily="18" charset="0"/>
                          </a:rPr>
                        </m:ctrlPr>
                      </m:dPr>
                      <m:e>
                        <m:r>
                          <a:rPr lang="fr-FR" sz="2400" i="1">
                            <a:latin typeface="Cambria Math" panose="02040503050406030204" pitchFamily="18" charset="0"/>
                          </a:rPr>
                          <m:t>𝐸</m:t>
                        </m:r>
                        <m:r>
                          <a:rPr lang="fr-FR" sz="2400" i="1">
                            <a:latin typeface="Cambria Math" panose="02040503050406030204" pitchFamily="18" charset="0"/>
                          </a:rPr>
                          <m:t>,</m:t>
                        </m:r>
                        <m:r>
                          <a:rPr lang="fr-FR" sz="2400" i="1">
                            <a:latin typeface="Cambria Math" panose="02040503050406030204" pitchFamily="18" charset="0"/>
                          </a:rPr>
                          <m:t>𝐹</m:t>
                        </m:r>
                      </m:e>
                    </m:d>
                  </m:oMath>
                </a14:m>
                <a:r>
                  <a:rPr lang="fr-FR" sz="2400" dirty="0"/>
                  <a:t>.</a:t>
                </a:r>
              </a:p>
              <a:p>
                <a:endParaRPr lang="fr-FR" sz="2400" dirty="0"/>
              </a:p>
              <a:p>
                <a:pPr marL="342900" indent="-342900">
                  <a:buFont typeface="Arial" panose="020B0604020202020204" pitchFamily="34" charset="0"/>
                  <a:buChar char="•"/>
                </a:pPr>
                <a14:m>
                  <m:oMath xmlns:m="http://schemas.openxmlformats.org/officeDocument/2006/math">
                    <m:r>
                      <m:rPr>
                        <m:sty m:val="p"/>
                      </m:rPr>
                      <a:rPr lang="fr-FR" sz="2400" b="0" i="0" smtClean="0">
                        <a:latin typeface="Cambria Math" panose="02040503050406030204" pitchFamily="18" charset="0"/>
                      </a:rPr>
                      <m:t>Im</m:t>
                    </m:r>
                    <m:d>
                      <m:dPr>
                        <m:ctrlPr>
                          <a:rPr lang="fr-FR" sz="2400" i="1">
                            <a:latin typeface="Cambria Math" panose="02040503050406030204" pitchFamily="18" charset="0"/>
                          </a:rPr>
                        </m:ctrlPr>
                      </m:dPr>
                      <m:e>
                        <m:r>
                          <a:rPr lang="fr-FR" sz="2400" i="1">
                            <a:latin typeface="Cambria Math" panose="02040503050406030204" pitchFamily="18" charset="0"/>
                          </a:rPr>
                          <m:t>𝑓</m:t>
                        </m:r>
                      </m:e>
                    </m:d>
                  </m:oMath>
                </a14:m>
                <a:r>
                  <a:rPr lang="fr-FR" sz="2400" dirty="0"/>
                  <a:t> est un sous-espace vectoriel de </a:t>
                </a:r>
                <a14:m>
                  <m:oMath xmlns:m="http://schemas.openxmlformats.org/officeDocument/2006/math">
                    <m:r>
                      <a:rPr lang="fr-FR" sz="2400" i="1">
                        <a:latin typeface="Cambria Math" panose="02040503050406030204" pitchFamily="18" charset="0"/>
                      </a:rPr>
                      <m:t>𝐸</m:t>
                    </m:r>
                  </m:oMath>
                </a14:m>
                <a:r>
                  <a:rPr lang="fr-FR" sz="2400" dirty="0"/>
                  <a:t>. On appelle rang de </a:t>
                </a:r>
                <a14:m>
                  <m:oMath xmlns:m="http://schemas.openxmlformats.org/officeDocument/2006/math">
                    <m:r>
                      <a:rPr lang="fr-FR" sz="2400" b="0" i="1" smtClean="0">
                        <a:latin typeface="Cambria Math" panose="02040503050406030204" pitchFamily="18" charset="0"/>
                      </a:rPr>
                      <m:t>𝑓</m:t>
                    </m:r>
                  </m:oMath>
                </a14:m>
                <a:r>
                  <a:rPr lang="fr-FR" sz="2400" dirty="0"/>
                  <a:t>, noté </a:t>
                </a:r>
                <a14:m>
                  <m:oMath xmlns:m="http://schemas.openxmlformats.org/officeDocument/2006/math">
                    <m:r>
                      <m:rPr>
                        <m:sty m:val="p"/>
                      </m:rPr>
                      <a:rPr lang="fr-FR" sz="2400" b="0" i="0" smtClean="0">
                        <a:latin typeface="Cambria Math" panose="02040503050406030204" pitchFamily="18" charset="0"/>
                      </a:rPr>
                      <m:t>rg</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𝑓</m:t>
                        </m:r>
                      </m:e>
                    </m:d>
                  </m:oMath>
                </a14:m>
                <a:r>
                  <a:rPr lang="fr-FR" sz="2400" dirty="0"/>
                  <a:t>, sa dimension.</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L’application </a:t>
                </a:r>
                <a14:m>
                  <m:oMath xmlns:m="http://schemas.openxmlformats.org/officeDocument/2006/math">
                    <m:r>
                      <a:rPr lang="fr-FR" sz="2400" i="1">
                        <a:latin typeface="Cambria Math" panose="02040503050406030204" pitchFamily="18" charset="0"/>
                      </a:rPr>
                      <m:t>𝑓</m:t>
                    </m:r>
                  </m:oMath>
                </a14:m>
                <a:r>
                  <a:rPr lang="fr-FR" sz="2400" dirty="0"/>
                  <a:t> est surjective si et seulement si </a:t>
                </a:r>
                <a14:m>
                  <m:oMath xmlns:m="http://schemas.openxmlformats.org/officeDocument/2006/math">
                    <m:r>
                      <m:rPr>
                        <m:sty m:val="p"/>
                      </m:rPr>
                      <a:rPr lang="fr-FR" sz="2400" b="0" i="0" smtClean="0">
                        <a:latin typeface="Cambria Math" panose="02040503050406030204" pitchFamily="18" charset="0"/>
                      </a:rPr>
                      <m:t>Im</m:t>
                    </m:r>
                    <m:d>
                      <m:dPr>
                        <m:ctrlPr>
                          <a:rPr lang="fr-FR" sz="2400" i="1">
                            <a:latin typeface="Cambria Math" panose="02040503050406030204" pitchFamily="18" charset="0"/>
                          </a:rPr>
                        </m:ctrlPr>
                      </m:dPr>
                      <m:e>
                        <m:r>
                          <a:rPr lang="fr-FR" sz="2400" i="1">
                            <a:latin typeface="Cambria Math" panose="02040503050406030204" pitchFamily="18" charset="0"/>
                          </a:rPr>
                          <m:t>𝑓</m:t>
                        </m:r>
                      </m:e>
                    </m:d>
                    <m:r>
                      <a:rPr lang="fr-FR" sz="2400" b="0" i="1" smtClean="0">
                        <a:latin typeface="Cambria Math" panose="02040503050406030204" pitchFamily="18" charset="0"/>
                      </a:rPr>
                      <m:t>=</m:t>
                    </m:r>
                    <m:r>
                      <a:rPr lang="fr-FR" sz="2400" b="0" i="1" smtClean="0">
                        <a:latin typeface="Cambria Math" panose="02040503050406030204" pitchFamily="18" charset="0"/>
                      </a:rPr>
                      <m:t>𝐹</m:t>
                    </m:r>
                  </m:oMath>
                </a14:m>
                <a:r>
                  <a:rPr lang="fr-FR" sz="2400" dirty="0"/>
                  <a:t>, </a:t>
                </a:r>
                <a:r>
                  <a:rPr lang="fr-FR" sz="2400" i="1" dirty="0"/>
                  <a:t>i.e.</a:t>
                </a:r>
                <a:r>
                  <a:rPr lang="fr-FR" sz="2400" dirty="0"/>
                  <a:t> </a:t>
                </a:r>
                <a14:m>
                  <m:oMath xmlns:m="http://schemas.openxmlformats.org/officeDocument/2006/math">
                    <m:r>
                      <m:rPr>
                        <m:sty m:val="p"/>
                      </m:rPr>
                      <a:rPr lang="fr-FR" sz="2400">
                        <a:latin typeface="Cambria Math" panose="02040503050406030204" pitchFamily="18" charset="0"/>
                      </a:rPr>
                      <m:t>rg</m:t>
                    </m:r>
                    <m:d>
                      <m:dPr>
                        <m:ctrlPr>
                          <a:rPr lang="fr-FR" sz="2400" i="1">
                            <a:latin typeface="Cambria Math" panose="02040503050406030204" pitchFamily="18" charset="0"/>
                          </a:rPr>
                        </m:ctrlPr>
                      </m:dPr>
                      <m:e>
                        <m:r>
                          <a:rPr lang="fr-FR" sz="2400" i="1">
                            <a:latin typeface="Cambria Math" panose="02040503050406030204" pitchFamily="18" charset="0"/>
                          </a:rPr>
                          <m:t>𝑓</m:t>
                        </m:r>
                      </m:e>
                    </m:d>
                    <m:r>
                      <a:rPr lang="fr-FR" sz="2400" b="0" i="1" smtClean="0">
                        <a:latin typeface="Cambria Math" panose="02040503050406030204" pitchFamily="18" charset="0"/>
                      </a:rPr>
                      <m:t>=</m:t>
                    </m:r>
                    <m:r>
                      <m:rPr>
                        <m:sty m:val="p"/>
                      </m:rPr>
                      <a:rPr lang="fr-FR" sz="2400" b="0" i="0" smtClean="0">
                        <a:latin typeface="Cambria Math" panose="02040503050406030204" pitchFamily="18" charset="0"/>
                      </a:rPr>
                      <m:t>dim</m:t>
                    </m:r>
                    <m:r>
                      <a:rPr lang="fr-FR" sz="2400" b="0" i="1" smtClean="0">
                        <a:latin typeface="Cambria Math" panose="02040503050406030204" pitchFamily="18" charset="0"/>
                      </a:rPr>
                      <m:t>⁡</m:t>
                    </m:r>
                    <m:r>
                      <a:rPr lang="fr-FR" sz="2400" b="0" i="1" smtClean="0">
                        <a:latin typeface="Cambria Math" panose="02040503050406030204" pitchFamily="18" charset="0"/>
                      </a:rPr>
                      <m:t>𝐹</m:t>
                    </m:r>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046988"/>
              </a:xfrm>
              <a:prstGeom prst="rect">
                <a:avLst/>
              </a:prstGeom>
              <a:blipFill>
                <a:blip r:embed="rId3"/>
                <a:stretch>
                  <a:fillRect l="-843" t="-1660" b="-3320"/>
                </a:stretch>
              </a:blipFill>
            </p:spPr>
            <p:txBody>
              <a:bodyPr/>
              <a:lstStyle/>
              <a:p>
                <a:r>
                  <a:rPr lang="fr-FR">
                    <a:noFill/>
                  </a:rPr>
                  <a:t> </a:t>
                </a:r>
              </a:p>
            </p:txBody>
          </p:sp>
        </mc:Fallback>
      </mc:AlternateContent>
      <p:pic>
        <p:nvPicPr>
          <p:cNvPr id="7" name="Graphique 6" descr="Image avec un remplissage uni">
            <a:extLst>
              <a:ext uri="{FF2B5EF4-FFF2-40B4-BE49-F238E27FC236}">
                <a16:creationId xmlns:a16="http://schemas.microsoft.com/office/drawing/2014/main" id="{501F25EE-EC19-9441-BF6A-AC13751BAE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4234238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410246"/>
              </a:xfrm>
              <a:prstGeom prst="rect">
                <a:avLst/>
              </a:prstGeom>
              <a:noFill/>
            </p:spPr>
            <p:txBody>
              <a:bodyPr wrap="square" rtlCol="0">
                <a:spAutoFit/>
              </a:bodyPr>
              <a:lstStyle/>
              <a:p>
                <a:r>
                  <a:rPr lang="fr-FR" sz="2400" b="1" dirty="0"/>
                  <a:t>Application linéaire : exemple</a:t>
                </a:r>
              </a:p>
              <a:p>
                <a:endParaRPr lang="fr-FR" sz="2400" dirty="0"/>
              </a:p>
              <a:p>
                <a:pPr marL="342900" indent="-342900">
                  <a:buFont typeface="Arial" panose="020B0604020202020204" pitchFamily="34" charset="0"/>
                  <a:buChar char="•"/>
                </a:pPr>
                <a:r>
                  <a:rPr lang="fr-FR" sz="2400" dirty="0"/>
                  <a:t>Soit </a:t>
                </a:r>
                <a14:m>
                  <m:oMath xmlns:m="http://schemas.openxmlformats.org/officeDocument/2006/math">
                    <m:r>
                      <a:rPr lang="fr-FR" sz="2400" b="0" i="1" smtClean="0">
                        <a:latin typeface="Cambria Math" panose="02040503050406030204" pitchFamily="18" charset="0"/>
                      </a:rPr>
                      <m:t>𝑓</m:t>
                    </m:r>
                  </m:oMath>
                </a14:m>
                <a:r>
                  <a:rPr lang="fr-FR" sz="2400" dirty="0"/>
                  <a:t> l’application de </a:t>
                </a:r>
                <a14:m>
                  <m:oMath xmlns:m="http://schemas.openxmlformats.org/officeDocument/2006/math">
                    <m:sSup>
                      <m:sSupPr>
                        <m:ctrlPr>
                          <a:rPr lang="fr-FR" sz="2400" i="1" smtClean="0">
                            <a:latin typeface="Cambria Math" panose="02040503050406030204" pitchFamily="18" charset="0"/>
                          </a:rPr>
                        </m:ctrlPr>
                      </m:sSupPr>
                      <m:e>
                        <m:r>
                          <a:rPr lang="fr-FR" sz="2400" b="0" i="1" smtClean="0">
                            <a:latin typeface="Cambria Math" panose="02040503050406030204" pitchFamily="18" charset="0"/>
                          </a:rPr>
                          <m:t>ℝ</m:t>
                        </m:r>
                      </m:e>
                      <m:sup>
                        <m:r>
                          <a:rPr lang="fr-FR" sz="2400" b="0" i="1" smtClean="0">
                            <a:latin typeface="Cambria Math" panose="02040503050406030204" pitchFamily="18" charset="0"/>
                          </a:rPr>
                          <m:t>3</m:t>
                        </m:r>
                      </m:sup>
                    </m:sSup>
                  </m:oMath>
                </a14:m>
                <a:r>
                  <a:rPr lang="fr-FR" sz="2400" dirty="0"/>
                  <a:t> dans </a:t>
                </a:r>
                <a14:m>
                  <m:oMath xmlns:m="http://schemas.openxmlformats.org/officeDocument/2006/math">
                    <m:sSup>
                      <m:sSupPr>
                        <m:ctrlPr>
                          <a:rPr lang="fr-FR" sz="2400" i="1" smtClean="0">
                            <a:latin typeface="Cambria Math" panose="02040503050406030204" pitchFamily="18" charset="0"/>
                          </a:rPr>
                        </m:ctrlPr>
                      </m:sSupPr>
                      <m:e>
                        <m:r>
                          <a:rPr lang="fr-FR" sz="2400" i="1">
                            <a:latin typeface="Cambria Math" panose="02040503050406030204" pitchFamily="18" charset="0"/>
                          </a:rPr>
                          <m:t>ℝ</m:t>
                        </m:r>
                      </m:e>
                      <m:sup>
                        <m:r>
                          <a:rPr lang="fr-FR" sz="2400" b="0" i="1" smtClean="0">
                            <a:latin typeface="Cambria Math" panose="02040503050406030204" pitchFamily="18" charset="0"/>
                          </a:rPr>
                          <m:t>2</m:t>
                        </m:r>
                      </m:sup>
                    </m:sSup>
                  </m:oMath>
                </a14:m>
                <a:r>
                  <a:rPr lang="fr-FR" sz="2400" dirty="0"/>
                  <a:t> définie par</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d>
                        <m:dPr>
                          <m:ctrlPr>
                            <a:rPr lang="fr-FR" sz="2400" i="1" smtClean="0">
                              <a:latin typeface="Cambria Math" panose="02040503050406030204" pitchFamily="18" charset="0"/>
                            </a:rPr>
                          </m:ctrlPr>
                        </m:dPr>
                        <m:e>
                          <m:m>
                            <m:mPr>
                              <m:mcs>
                                <m:mc>
                                  <m:mcPr>
                                    <m:count m:val="1"/>
                                    <m:mcJc m:val="center"/>
                                  </m:mcPr>
                                </m:mc>
                              </m:mcs>
                              <m:ctrlPr>
                                <a:rPr lang="fr-FR" sz="2400" i="1" smtClean="0">
                                  <a:latin typeface="Cambria Math" panose="02040503050406030204" pitchFamily="18" charset="0"/>
                                </a:rPr>
                              </m:ctrlPr>
                            </m:mPr>
                            <m:mr>
                              <m:e>
                                <m:r>
                                  <m:rPr>
                                    <m:brk m:alnAt="7"/>
                                  </m:rPr>
                                  <a:rPr lang="fr-FR" sz="2400" b="0" i="1" smtClean="0">
                                    <a:latin typeface="Cambria Math" panose="02040503050406030204" pitchFamily="18" charset="0"/>
                                  </a:rPr>
                                  <m:t>𝑥</m:t>
                                </m:r>
                              </m:e>
                            </m:mr>
                            <m:mr>
                              <m:e>
                                <m:r>
                                  <a:rPr lang="fr-FR" sz="2400" b="0" i="1" smtClean="0">
                                    <a:latin typeface="Cambria Math" panose="02040503050406030204" pitchFamily="18" charset="0"/>
                                  </a:rPr>
                                  <m:t>𝑦</m:t>
                                </m:r>
                              </m:e>
                            </m:mr>
                            <m:mr>
                              <m:e>
                                <m:r>
                                  <a:rPr lang="fr-FR" sz="2400" b="0" i="1" smtClean="0">
                                    <a:latin typeface="Cambria Math" panose="02040503050406030204" pitchFamily="18" charset="0"/>
                                  </a:rPr>
                                  <m:t>𝑧</m:t>
                                </m:r>
                              </m:e>
                            </m:mr>
                          </m:m>
                        </m:e>
                      </m:d>
                      <m:r>
                        <a:rPr lang="fr-FR" sz="2400" i="1" smtClean="0">
                          <a:latin typeface="Cambria Math" panose="02040503050406030204" pitchFamily="18" charset="0"/>
                          <a:ea typeface="Cambria Math" panose="02040503050406030204" pitchFamily="18" charset="0"/>
                        </a:rPr>
                        <m:t>⟼</m:t>
                      </m:r>
                      <m:d>
                        <m:dPr>
                          <m:ctrlPr>
                            <a:rPr lang="fr-FR" sz="2400" i="1" smtClean="0">
                              <a:latin typeface="Cambria Math" panose="02040503050406030204" pitchFamily="18" charset="0"/>
                              <a:ea typeface="Cambria Math" panose="02040503050406030204" pitchFamily="18" charset="0"/>
                            </a:rPr>
                          </m:ctrlPr>
                        </m:dPr>
                        <m:e>
                          <m:m>
                            <m:mPr>
                              <m:mcs>
                                <m:mc>
                                  <m:mcPr>
                                    <m:count m:val="1"/>
                                    <m:mcJc m:val="center"/>
                                  </m:mcPr>
                                </m:mc>
                              </m:mcs>
                              <m:ctrlPr>
                                <a:rPr lang="fr-FR" sz="2400" i="1" smtClean="0">
                                  <a:latin typeface="Cambria Math" panose="02040503050406030204" pitchFamily="18" charset="0"/>
                                  <a:ea typeface="Cambria Math" panose="02040503050406030204" pitchFamily="18" charset="0"/>
                                </a:rPr>
                              </m:ctrlPr>
                            </m:mPr>
                            <m:mr>
                              <m:e>
                                <m:r>
                                  <m:rPr>
                                    <m:brk m:alnAt="7"/>
                                  </m:rPr>
                                  <a:rPr lang="fr-FR" sz="2400" b="0" i="1" smtClean="0">
                                    <a:latin typeface="Cambria Math" panose="02040503050406030204" pitchFamily="18" charset="0"/>
                                    <a:ea typeface="Cambria Math" panose="02040503050406030204" pitchFamily="18" charset="0"/>
                                  </a:rPr>
                                  <m:t>𝑦</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𝑥</m:t>
                                </m:r>
                              </m:e>
                            </m:mr>
                            <m:mr>
                              <m:e>
                                <m:r>
                                  <a:rPr lang="fr-FR" sz="2400" b="0" i="1" smtClean="0">
                                    <a:latin typeface="Cambria Math" panose="02040503050406030204" pitchFamily="18" charset="0"/>
                                    <a:ea typeface="Cambria Math" panose="02040503050406030204" pitchFamily="18" charset="0"/>
                                  </a:rPr>
                                  <m:t>2</m:t>
                                </m:r>
                                <m:r>
                                  <a:rPr lang="fr-FR" sz="2400" b="0" i="1" smtClean="0">
                                    <a:latin typeface="Cambria Math" panose="02040503050406030204" pitchFamily="18" charset="0"/>
                                    <a:ea typeface="Cambria Math" panose="02040503050406030204" pitchFamily="18" charset="0"/>
                                  </a:rPr>
                                  <m:t>𝑧</m:t>
                                </m:r>
                                <m:r>
                                  <a:rPr lang="fr-FR" sz="2400" b="0" i="1" smtClean="0">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𝑦</m:t>
                                </m:r>
                              </m:e>
                            </m:mr>
                          </m:m>
                        </m:e>
                      </m:d>
                    </m:oMath>
                  </m:oMathPara>
                </a14:m>
                <a:endParaRPr lang="fr-FR" sz="2400" dirty="0"/>
              </a:p>
              <a:p>
                <a:pPr marL="342900" indent="-342900">
                  <a:buFont typeface="Arial" panose="020B0604020202020204" pitchFamily="34" charset="0"/>
                  <a:buChar char="•"/>
                </a:pPr>
                <a:r>
                  <a:rPr lang="fr-FR" sz="2400" dirty="0"/>
                  <a:t>On a</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𝑓</m:t>
                      </m:r>
                      <m:d>
                        <m:dPr>
                          <m:ctrlPr>
                            <a:rPr lang="fr-FR" sz="2400" b="0" i="1" smtClean="0">
                              <a:latin typeface="Cambria Math" panose="02040503050406030204" pitchFamily="18" charset="0"/>
                            </a:rPr>
                          </m:ctrlPr>
                        </m:dPr>
                        <m:e>
                          <m:d>
                            <m:dPr>
                              <m:ctrlPr>
                                <a:rPr lang="fr-FR" sz="2400" b="0" i="1" smtClean="0">
                                  <a:latin typeface="Cambria Math" panose="02040503050406030204" pitchFamily="18" charset="0"/>
                                </a:rPr>
                              </m:ctrlPr>
                            </m:dPr>
                            <m:e>
                              <m:m>
                                <m:mPr>
                                  <m:mcs>
                                    <m:mc>
                                      <m:mcPr>
                                        <m:count m:val="1"/>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𝑥</m:t>
                                    </m:r>
                                  </m:e>
                                </m:mr>
                                <m:mr>
                                  <m:e>
                                    <m:r>
                                      <a:rPr lang="fr-FR" sz="2400" b="0" i="1" smtClean="0">
                                        <a:latin typeface="Cambria Math" panose="02040503050406030204" pitchFamily="18" charset="0"/>
                                      </a:rPr>
                                      <m:t>𝑦</m:t>
                                    </m:r>
                                  </m:e>
                                </m:mr>
                                <m:mr>
                                  <m:e>
                                    <m:r>
                                      <a:rPr lang="fr-FR" sz="2400" b="0" i="1" smtClean="0">
                                        <a:latin typeface="Cambria Math" panose="02040503050406030204" pitchFamily="18" charset="0"/>
                                      </a:rPr>
                                      <m:t>𝑧</m:t>
                                    </m:r>
                                  </m:e>
                                </m:mr>
                              </m:m>
                            </m:e>
                          </m:d>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1"/>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𝑥</m:t>
                                    </m:r>
                                    <m:r>
                                      <a:rPr lang="fr-FR" sz="2400" b="0" i="1" smtClean="0">
                                        <a:latin typeface="Cambria Math" panose="02040503050406030204" pitchFamily="18" charset="0"/>
                                      </a:rPr>
                                      <m:t>′</m:t>
                                    </m:r>
                                  </m:e>
                                </m:mr>
                                <m:mr>
                                  <m:e>
                                    <m:r>
                                      <a:rPr lang="fr-FR" sz="2400" b="0" i="1" smtClean="0">
                                        <a:latin typeface="Cambria Math" panose="02040503050406030204" pitchFamily="18" charset="0"/>
                                      </a:rPr>
                                      <m:t>𝑦</m:t>
                                    </m:r>
                                    <m:r>
                                      <a:rPr lang="fr-FR" sz="2400" b="0" i="1" smtClean="0">
                                        <a:latin typeface="Cambria Math" panose="02040503050406030204" pitchFamily="18" charset="0"/>
                                      </a:rPr>
                                      <m:t>′</m:t>
                                    </m:r>
                                  </m:e>
                                </m:mr>
                                <m:mr>
                                  <m:e>
                                    <m:r>
                                      <a:rPr lang="fr-FR" sz="2400" b="0" i="1" smtClean="0">
                                        <a:latin typeface="Cambria Math" panose="02040503050406030204" pitchFamily="18" charset="0"/>
                                      </a:rPr>
                                      <m:t>𝑧</m:t>
                                    </m:r>
                                    <m:r>
                                      <a:rPr lang="fr-FR" sz="2400" b="0" i="1" smtClean="0">
                                        <a:latin typeface="Cambria Math" panose="02040503050406030204" pitchFamily="18" charset="0"/>
                                      </a:rPr>
                                      <m:t>′</m:t>
                                    </m:r>
                                  </m:e>
                                </m:mr>
                              </m:m>
                            </m:e>
                          </m:d>
                        </m:e>
                      </m:d>
                      <m:r>
                        <a:rPr lang="fr-FR" sz="2400" b="0" i="1" smtClean="0">
                          <a:latin typeface="Cambria Math" panose="02040503050406030204" pitchFamily="18" charset="0"/>
                        </a:rPr>
                        <m:t>=</m:t>
                      </m:r>
                      <m:r>
                        <a:rPr lang="fr-FR" sz="2400" b="0" i="1" smtClean="0">
                          <a:latin typeface="Cambria Math" panose="02040503050406030204" pitchFamily="18" charset="0"/>
                        </a:rPr>
                        <m:t>𝑓</m:t>
                      </m:r>
                      <m:d>
                        <m:dPr>
                          <m:ctrlPr>
                            <a:rPr lang="fr-FR" sz="2400" b="0" i="1" smtClean="0">
                              <a:latin typeface="Cambria Math" panose="02040503050406030204" pitchFamily="18" charset="0"/>
                            </a:rPr>
                          </m:ctrlPr>
                        </m:dPr>
                        <m:e>
                          <m:d>
                            <m:dPr>
                              <m:ctrlPr>
                                <a:rPr lang="fr-FR" sz="2400" b="0" i="1" smtClean="0">
                                  <a:latin typeface="Cambria Math" panose="02040503050406030204" pitchFamily="18" charset="0"/>
                                </a:rPr>
                              </m:ctrlPr>
                            </m:dPr>
                            <m:e>
                              <m:m>
                                <m:mPr>
                                  <m:mcs>
                                    <m:mc>
                                      <m:mcPr>
                                        <m:count m:val="1"/>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𝑥</m:t>
                                    </m:r>
                                    <m:r>
                                      <a:rPr lang="fr-FR" sz="2400" b="0" i="1" smtClean="0">
                                        <a:latin typeface="Cambria Math" panose="02040503050406030204" pitchFamily="18" charset="0"/>
                                      </a:rPr>
                                      <m:t>+</m:t>
                                    </m:r>
                                    <m:r>
                                      <a:rPr lang="fr-FR" sz="2400" b="0" i="1" smtClean="0">
                                        <a:latin typeface="Cambria Math" panose="02040503050406030204" pitchFamily="18" charset="0"/>
                                      </a:rPr>
                                      <m:t>𝑥</m:t>
                                    </m:r>
                                    <m:r>
                                      <a:rPr lang="fr-FR" sz="2400" b="0" i="1" smtClean="0">
                                        <a:latin typeface="Cambria Math" panose="02040503050406030204" pitchFamily="18" charset="0"/>
                                      </a:rPr>
                                      <m:t>′</m:t>
                                    </m:r>
                                  </m:e>
                                </m:mr>
                                <m:mr>
                                  <m:e>
                                    <m:r>
                                      <a:rPr lang="fr-FR" sz="2400" b="0" i="1" smtClean="0">
                                        <a:latin typeface="Cambria Math" panose="02040503050406030204" pitchFamily="18" charset="0"/>
                                      </a:rPr>
                                      <m:t>𝑦</m:t>
                                    </m:r>
                                    <m:r>
                                      <a:rPr lang="fr-FR" sz="2400" b="0" i="1" smtClean="0">
                                        <a:latin typeface="Cambria Math" panose="02040503050406030204" pitchFamily="18" charset="0"/>
                                      </a:rPr>
                                      <m:t>+</m:t>
                                    </m:r>
                                    <m:r>
                                      <a:rPr lang="fr-FR" sz="2400" b="0" i="1" smtClean="0">
                                        <a:latin typeface="Cambria Math" panose="02040503050406030204" pitchFamily="18" charset="0"/>
                                      </a:rPr>
                                      <m:t>𝑦</m:t>
                                    </m:r>
                                    <m:r>
                                      <a:rPr lang="fr-FR" sz="2400" b="0" i="1" smtClean="0">
                                        <a:latin typeface="Cambria Math" panose="02040503050406030204" pitchFamily="18" charset="0"/>
                                      </a:rPr>
                                      <m:t>′</m:t>
                                    </m:r>
                                  </m:e>
                                </m:mr>
                                <m:mr>
                                  <m:e>
                                    <m:r>
                                      <a:rPr lang="fr-FR" sz="2400" b="0" i="1" smtClean="0">
                                        <a:latin typeface="Cambria Math" panose="02040503050406030204" pitchFamily="18" charset="0"/>
                                      </a:rPr>
                                      <m:t>𝑧</m:t>
                                    </m:r>
                                    <m:r>
                                      <a:rPr lang="fr-FR" sz="2400" b="0" i="1" smtClean="0">
                                        <a:latin typeface="Cambria Math" panose="02040503050406030204" pitchFamily="18" charset="0"/>
                                      </a:rPr>
                                      <m:t>+</m:t>
                                    </m:r>
                                    <m:r>
                                      <a:rPr lang="fr-FR" sz="2400" b="0" i="1" smtClean="0">
                                        <a:latin typeface="Cambria Math" panose="02040503050406030204" pitchFamily="18" charset="0"/>
                                      </a:rPr>
                                      <m:t>𝑧</m:t>
                                    </m:r>
                                    <m:r>
                                      <a:rPr lang="fr-FR" sz="2400" b="0" i="1" smtClean="0">
                                        <a:latin typeface="Cambria Math" panose="02040503050406030204" pitchFamily="18" charset="0"/>
                                      </a:rPr>
                                      <m:t>′</m:t>
                                    </m:r>
                                  </m:e>
                                </m:mr>
                              </m:m>
                            </m:e>
                          </m:d>
                        </m:e>
                      </m:d>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1"/>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𝑦</m:t>
                                </m:r>
                                <m:r>
                                  <a:rPr lang="fr-FR" sz="2400" b="0" i="1" smtClean="0">
                                    <a:latin typeface="Cambria Math" panose="02040503050406030204" pitchFamily="18" charset="0"/>
                                  </a:rPr>
                                  <m:t>+</m:t>
                                </m:r>
                                <m:sSup>
                                  <m:sSupPr>
                                    <m:ctrlPr>
                                      <a:rPr lang="fr-FR" sz="2400" b="0" i="1" smtClean="0">
                                        <a:latin typeface="Cambria Math" panose="02040503050406030204" pitchFamily="18" charset="0"/>
                                      </a:rPr>
                                    </m:ctrlPr>
                                  </m:sSupPr>
                                  <m:e>
                                    <m:r>
                                      <m:rPr>
                                        <m:brk m:alnAt="7"/>
                                      </m:rPr>
                                      <a:rPr lang="fr-FR" sz="2400" b="0" i="1" smtClean="0">
                                        <a:latin typeface="Cambria Math" panose="02040503050406030204" pitchFamily="18" charset="0"/>
                                      </a:rPr>
                                      <m:t>𝑦</m:t>
                                    </m:r>
                                  </m:e>
                                  <m:sup>
                                    <m:r>
                                      <a:rPr lang="fr-FR" sz="2400" b="0" i="1" smtClean="0">
                                        <a:latin typeface="Cambria Math" panose="02040503050406030204" pitchFamily="18" charset="0"/>
                                      </a:rPr>
                                      <m:t>′</m:t>
                                    </m:r>
                                  </m:sup>
                                </m:sSup>
                                <m:r>
                                  <m:rPr>
                                    <m:brk m:alnAt="7"/>
                                  </m:rP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𝑥</m:t>
                                    </m:r>
                                    <m:r>
                                      <a:rPr lang="fr-FR" sz="2400" b="0" i="1" smtClean="0">
                                        <a:latin typeface="Cambria Math" panose="02040503050406030204" pitchFamily="18" charset="0"/>
                                      </a:rPr>
                                      <m:t>+</m:t>
                                    </m:r>
                                    <m:r>
                                      <a:rPr lang="fr-FR" sz="2400" b="0" i="1" smtClean="0">
                                        <a:latin typeface="Cambria Math" panose="02040503050406030204" pitchFamily="18" charset="0"/>
                                      </a:rPr>
                                      <m:t>𝑥</m:t>
                                    </m:r>
                                    <m:r>
                                      <a:rPr lang="fr-FR" sz="2400" b="0" i="1" smtClean="0">
                                        <a:latin typeface="Cambria Math" panose="02040503050406030204" pitchFamily="18" charset="0"/>
                                      </a:rPr>
                                      <m:t>′</m:t>
                                    </m:r>
                                  </m:e>
                                </m:d>
                              </m:e>
                            </m:mr>
                            <m:mr>
                              <m:e>
                                <m:r>
                                  <a:rPr lang="fr-FR" sz="2400" b="0" i="1" smtClean="0">
                                    <a:latin typeface="Cambria Math" panose="02040503050406030204" pitchFamily="18" charset="0"/>
                                  </a:rPr>
                                  <m:t>2</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𝑧</m:t>
                                    </m:r>
                                    <m:r>
                                      <a:rPr lang="fr-FR" sz="2400" b="0" i="1" smtClean="0">
                                        <a:latin typeface="Cambria Math" panose="02040503050406030204" pitchFamily="18" charset="0"/>
                                      </a:rPr>
                                      <m:t>+</m:t>
                                    </m:r>
                                    <m:r>
                                      <a:rPr lang="fr-FR" sz="2400" b="0" i="1" smtClean="0">
                                        <a:latin typeface="Cambria Math" panose="02040503050406030204" pitchFamily="18" charset="0"/>
                                      </a:rPr>
                                      <m:t>𝑧</m:t>
                                    </m:r>
                                    <m:r>
                                      <a:rPr lang="fr-FR" sz="2400" b="0" i="1" smtClean="0">
                                        <a:latin typeface="Cambria Math" panose="02040503050406030204" pitchFamily="18" charset="0"/>
                                      </a:rPr>
                                      <m:t>′</m:t>
                                    </m:r>
                                  </m:e>
                                </m:d>
                                <m:r>
                                  <a:rPr lang="fr-FR" sz="2400" b="0" i="1" smtClean="0">
                                    <a:latin typeface="Cambria Math" panose="02040503050406030204" pitchFamily="18" charset="0"/>
                                  </a:rPr>
                                  <m:t>+</m:t>
                                </m:r>
                                <m:r>
                                  <a:rPr lang="fr-FR" sz="2400" b="0" i="1" smtClean="0">
                                    <a:latin typeface="Cambria Math" panose="02040503050406030204" pitchFamily="18" charset="0"/>
                                  </a:rPr>
                                  <m:t>𝑦</m:t>
                                </m:r>
                                <m:r>
                                  <a:rPr lang="fr-FR" sz="2400" b="0" i="1" smtClean="0">
                                    <a:latin typeface="Cambria Math" panose="02040503050406030204" pitchFamily="18" charset="0"/>
                                  </a:rPr>
                                  <m:t>+</m:t>
                                </m:r>
                                <m:r>
                                  <a:rPr lang="fr-FR" sz="2400" b="0" i="1" smtClean="0">
                                    <a:latin typeface="Cambria Math" panose="02040503050406030204" pitchFamily="18" charset="0"/>
                                  </a:rPr>
                                  <m:t>𝑦</m:t>
                                </m:r>
                                <m:r>
                                  <a:rPr lang="fr-FR" sz="2400" b="0" i="1" smtClean="0">
                                    <a:latin typeface="Cambria Math" panose="02040503050406030204" pitchFamily="18" charset="0"/>
                                  </a:rPr>
                                  <m:t>′</m:t>
                                </m:r>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410246"/>
              </a:xfrm>
              <a:prstGeom prst="rect">
                <a:avLst/>
              </a:prstGeom>
              <a:blipFill>
                <a:blip r:embed="rId2"/>
                <a:stretch>
                  <a:fillRect l="-843" t="-1149"/>
                </a:stretch>
              </a:blipFill>
            </p:spPr>
            <p:txBody>
              <a:bodyPr/>
              <a:lstStyle/>
              <a:p>
                <a:r>
                  <a:rPr lang="fr-FR">
                    <a:noFill/>
                  </a:rPr>
                  <a:t> </a:t>
                </a:r>
              </a:p>
            </p:txBody>
          </p:sp>
        </mc:Fallback>
      </mc:AlternateContent>
    </p:spTree>
    <p:extLst>
      <p:ext uri="{BB962C8B-B14F-4D97-AF65-F5344CB8AC3E}">
        <p14:creationId xmlns:p14="http://schemas.microsoft.com/office/powerpoint/2010/main" val="992440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Noyau et image.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329198"/>
              </a:xfrm>
              <a:prstGeom prst="rect">
                <a:avLst/>
              </a:prstGeom>
              <a:noFill/>
            </p:spPr>
            <p:txBody>
              <a:bodyPr wrap="square" rtlCol="0">
                <a:spAutoFit/>
              </a:bodyPr>
              <a:lstStyle/>
              <a:p>
                <a:r>
                  <a:rPr lang="fr-FR" sz="2400" b="1" dirty="0"/>
                  <a:t>Image d’une application linéaire : exemple</a:t>
                </a:r>
              </a:p>
              <a:p>
                <a:endParaRPr lang="fr-FR" sz="2400" dirty="0"/>
              </a:p>
              <a:p>
                <a:pPr marL="342900" indent="-342900">
                  <a:buFont typeface="Arial" panose="020B0604020202020204" pitchFamily="34" charset="0"/>
                  <a:buChar char="•"/>
                </a:pPr>
                <a:r>
                  <a:rPr lang="fr-FR" sz="2400" dirty="0"/>
                  <a:t>Reprenons l’application linéaire </a:t>
                </a:r>
                <a14:m>
                  <m:oMath xmlns:m="http://schemas.openxmlformats.org/officeDocument/2006/math">
                    <m:r>
                      <a:rPr lang="fr-FR" sz="2400" i="1">
                        <a:latin typeface="Cambria Math" panose="02040503050406030204" pitchFamily="18" charset="0"/>
                      </a:rPr>
                      <m:t>𝑓</m:t>
                    </m:r>
                  </m:oMath>
                </a14:m>
                <a:r>
                  <a:rPr lang="fr-FR" sz="2400" dirty="0"/>
                  <a:t> de </a:t>
                </a:r>
                <a14:m>
                  <m:oMath xmlns:m="http://schemas.openxmlformats.org/officeDocument/2006/math">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i="1">
                            <a:latin typeface="Cambria Math" panose="02040503050406030204" pitchFamily="18" charset="0"/>
                          </a:rPr>
                          <m:t>3</m:t>
                        </m:r>
                      </m:sup>
                    </m:sSup>
                  </m:oMath>
                </a14:m>
                <a:r>
                  <a:rPr lang="fr-FR" sz="2400" dirty="0"/>
                  <a:t> dans </a:t>
                </a:r>
                <a14:m>
                  <m:oMath xmlns:m="http://schemas.openxmlformats.org/officeDocument/2006/math">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i="1">
                            <a:latin typeface="Cambria Math" panose="02040503050406030204" pitchFamily="18" charset="0"/>
                          </a:rPr>
                          <m:t>2</m:t>
                        </m:r>
                      </m:sup>
                    </m:sSup>
                  </m:oMath>
                </a14:m>
                <a:r>
                  <a:rPr lang="fr-FR" sz="2400" dirty="0"/>
                  <a:t> définie par</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𝑥</m:t>
                                </m:r>
                              </m:e>
                            </m:mr>
                            <m:mr>
                              <m:e>
                                <m:r>
                                  <a:rPr lang="fr-FR" sz="2400" i="1">
                                    <a:latin typeface="Cambria Math" panose="02040503050406030204" pitchFamily="18" charset="0"/>
                                  </a:rPr>
                                  <m:t>𝑦</m:t>
                                </m:r>
                              </m:e>
                            </m:mr>
                            <m:mr>
                              <m:e>
                                <m:r>
                                  <a:rPr lang="fr-FR" sz="2400" i="1">
                                    <a:latin typeface="Cambria Math" panose="02040503050406030204" pitchFamily="18" charset="0"/>
                                  </a:rPr>
                                  <m:t>𝑧</m:t>
                                </m:r>
                              </m:e>
                            </m:mr>
                          </m:m>
                        </m:e>
                      </m:d>
                      <m:r>
                        <a:rPr lang="fr-FR" sz="2400" i="1">
                          <a:latin typeface="Cambria Math" panose="02040503050406030204" pitchFamily="18" charset="0"/>
                          <a:ea typeface="Cambria Math" panose="02040503050406030204" pitchFamily="18" charset="0"/>
                        </a:rPr>
                        <m:t>⟼</m:t>
                      </m:r>
                      <m:d>
                        <m:dPr>
                          <m:ctrlPr>
                            <a:rPr lang="fr-FR" sz="2400" i="1">
                              <a:latin typeface="Cambria Math" panose="02040503050406030204" pitchFamily="18" charset="0"/>
                              <a:ea typeface="Cambria Math" panose="02040503050406030204" pitchFamily="18" charset="0"/>
                            </a:rPr>
                          </m:ctrlPr>
                        </m:dPr>
                        <m:e>
                          <m:m>
                            <m:mPr>
                              <m:mcs>
                                <m:mc>
                                  <m:mcPr>
                                    <m:count m:val="1"/>
                                    <m:mcJc m:val="center"/>
                                  </m:mcPr>
                                </m:mc>
                              </m:mcs>
                              <m:ctrlPr>
                                <a:rPr lang="fr-FR" sz="2400" i="1">
                                  <a:latin typeface="Cambria Math" panose="02040503050406030204" pitchFamily="18" charset="0"/>
                                  <a:ea typeface="Cambria Math" panose="02040503050406030204" pitchFamily="18" charset="0"/>
                                </a:rPr>
                              </m:ctrlPr>
                            </m:mPr>
                            <m:mr>
                              <m:e>
                                <m:r>
                                  <m:rPr>
                                    <m:brk m:alnAt="7"/>
                                  </m:rPr>
                                  <a:rPr lang="fr-FR" sz="2400" i="1">
                                    <a:latin typeface="Cambria Math" panose="02040503050406030204" pitchFamily="18" charset="0"/>
                                    <a:ea typeface="Cambria Math" panose="02040503050406030204" pitchFamily="18" charset="0"/>
                                  </a:rPr>
                                  <m:t>𝑦</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𝑥</m:t>
                                </m:r>
                              </m:e>
                            </m:mr>
                            <m:mr>
                              <m:e>
                                <m:r>
                                  <a:rPr lang="fr-FR" sz="2400" i="1">
                                    <a:latin typeface="Cambria Math" panose="02040503050406030204" pitchFamily="18" charset="0"/>
                                    <a:ea typeface="Cambria Math" panose="02040503050406030204" pitchFamily="18" charset="0"/>
                                  </a:rPr>
                                  <m:t>2</m:t>
                                </m:r>
                                <m:r>
                                  <a:rPr lang="fr-FR" sz="2400" i="1">
                                    <a:latin typeface="Cambria Math" panose="02040503050406030204" pitchFamily="18" charset="0"/>
                                    <a:ea typeface="Cambria Math" panose="02040503050406030204" pitchFamily="18" charset="0"/>
                                  </a:rPr>
                                  <m:t>𝑧</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𝑦</m:t>
                                </m:r>
                              </m:e>
                            </m:mr>
                          </m:m>
                        </m:e>
                      </m:d>
                    </m:oMath>
                  </m:oMathPara>
                </a14:m>
                <a:endParaRPr lang="fr-FR" sz="2400" dirty="0"/>
              </a:p>
              <a:p>
                <a:endParaRPr lang="fr-FR" sz="2400" dirty="0"/>
              </a:p>
              <a:p>
                <a:pPr marL="342900" indent="-342900">
                  <a:buFont typeface="Arial" panose="020B0604020202020204" pitchFamily="34" charset="0"/>
                  <a:buChar char="•"/>
                </a:pPr>
                <a:r>
                  <a:rPr lang="fr-FR" sz="2400" dirty="0"/>
                  <a:t>Soit </a:t>
                </a:r>
                <a14:m>
                  <m:oMath xmlns:m="http://schemas.openxmlformats.org/officeDocument/2006/math">
                    <m:r>
                      <a:rPr lang="fr-FR" sz="2400" b="0" i="1" smtClean="0">
                        <a:latin typeface="Cambria Math" panose="02040503050406030204" pitchFamily="18" charset="0"/>
                      </a:rPr>
                      <m:t>ℬ</m:t>
                    </m:r>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𝑒</m:t>
                            </m:r>
                          </m:e>
                          <m:sub>
                            <m:r>
                              <a:rPr lang="fr-FR" sz="2400" b="0" i="1" smtClean="0">
                                <a:latin typeface="Cambria Math" panose="02040503050406030204" pitchFamily="18" charset="0"/>
                              </a:rPr>
                              <m:t>1</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𝑒</m:t>
                            </m:r>
                          </m:e>
                          <m:sub>
                            <m:r>
                              <a:rPr lang="fr-FR" sz="2400" b="0" i="1" smtClean="0">
                                <a:latin typeface="Cambria Math" panose="02040503050406030204" pitchFamily="18" charset="0"/>
                              </a:rPr>
                              <m:t>2</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𝑒</m:t>
                            </m:r>
                          </m:e>
                          <m:sub>
                            <m:r>
                              <a:rPr lang="fr-FR" sz="2400" b="0" i="1" smtClean="0">
                                <a:latin typeface="Cambria Math" panose="02040503050406030204" pitchFamily="18" charset="0"/>
                              </a:rPr>
                              <m:t>3</m:t>
                            </m:r>
                          </m:sub>
                        </m:sSub>
                      </m:e>
                    </m:d>
                  </m:oMath>
                </a14:m>
                <a:r>
                  <a:rPr lang="fr-FR" sz="2400" dirty="0"/>
                  <a:t> la base canonique de </a:t>
                </a:r>
                <a14:m>
                  <m:oMath xmlns:m="http://schemas.openxmlformats.org/officeDocument/2006/math">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i="1">
                            <a:latin typeface="Cambria Math" panose="02040503050406030204" pitchFamily="18" charset="0"/>
                          </a:rPr>
                          <m:t>3</m:t>
                        </m:r>
                      </m:sup>
                    </m:sSup>
                  </m:oMath>
                </a14:m>
                <a:r>
                  <a:rPr lang="fr-FR" sz="2400" dirty="0"/>
                  <a:t>. </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Pour déterminer l’image de </a:t>
                </a:r>
                <a14:m>
                  <m:oMath xmlns:m="http://schemas.openxmlformats.org/officeDocument/2006/math">
                    <m:r>
                      <a:rPr lang="fr-FR" sz="2400" i="1">
                        <a:latin typeface="Cambria Math" panose="02040503050406030204" pitchFamily="18" charset="0"/>
                      </a:rPr>
                      <m:t>𝑓</m:t>
                    </m:r>
                  </m:oMath>
                </a14:m>
                <a:r>
                  <a:rPr lang="fr-FR" sz="2400" dirty="0"/>
                  <a:t> on doit donc regarder quel est l’espace engendré par </a:t>
                </a:r>
                <a14:m>
                  <m:oMath xmlns:m="http://schemas.openxmlformats.org/officeDocument/2006/math">
                    <m:d>
                      <m:dPr>
                        <m:begChr m:val="{"/>
                        <m:endChr m:val="}"/>
                        <m:ctrlPr>
                          <a:rPr lang="fr-FR" sz="2400" i="1" smtClean="0">
                            <a:latin typeface="Cambria Math" panose="02040503050406030204" pitchFamily="18" charset="0"/>
                          </a:rPr>
                        </m:ctrlPr>
                      </m:dPr>
                      <m:e>
                        <m:r>
                          <a:rPr lang="fr-FR" sz="2400" b="0" i="1" smtClean="0">
                            <a:latin typeface="Cambria Math" panose="02040503050406030204" pitchFamily="18" charset="0"/>
                          </a:rPr>
                          <m:t>𝑓</m:t>
                        </m:r>
                        <m:d>
                          <m:dPr>
                            <m:ctrlPr>
                              <a:rPr lang="fr-FR" sz="2400" b="0" i="1" smtClean="0">
                                <a:latin typeface="Cambria Math" panose="02040503050406030204" pitchFamily="18" charset="0"/>
                              </a:rPr>
                            </m:ctrlPr>
                          </m:dPr>
                          <m:e>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𝑒</m:t>
                                </m:r>
                              </m:e>
                              <m:sub>
                                <m:r>
                                  <a:rPr lang="fr-FR" sz="2400" b="0" i="1" smtClean="0">
                                    <a:latin typeface="Cambria Math" panose="02040503050406030204" pitchFamily="18" charset="0"/>
                                  </a:rPr>
                                  <m:t>1</m:t>
                                </m:r>
                              </m:sub>
                            </m:sSub>
                          </m:e>
                        </m:d>
                        <m:r>
                          <a:rPr lang="fr-FR" sz="2400" b="0" i="1" smtClean="0">
                            <a:latin typeface="Cambria Math" panose="02040503050406030204" pitchFamily="18" charset="0"/>
                          </a:rPr>
                          <m:t>,</m:t>
                        </m:r>
                        <m:r>
                          <a:rPr lang="fr-FR" sz="2400" b="0" i="1" smtClean="0">
                            <a:latin typeface="Cambria Math" panose="02040503050406030204" pitchFamily="18" charset="0"/>
                          </a:rPr>
                          <m:t>𝑓</m:t>
                        </m:r>
                        <m:d>
                          <m:dPr>
                            <m:ctrlPr>
                              <a:rPr lang="fr-FR" sz="2400" b="0" i="1" smtClean="0">
                                <a:latin typeface="Cambria Math" panose="02040503050406030204" pitchFamily="18" charset="0"/>
                              </a:rPr>
                            </m:ctrlPr>
                          </m:dPr>
                          <m:e>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𝑒</m:t>
                                </m:r>
                              </m:e>
                              <m:sub>
                                <m:r>
                                  <a:rPr lang="fr-FR" sz="2400" b="0" i="1" smtClean="0">
                                    <a:latin typeface="Cambria Math" panose="02040503050406030204" pitchFamily="18" charset="0"/>
                                  </a:rPr>
                                  <m:t>2</m:t>
                                </m:r>
                              </m:sub>
                            </m:sSub>
                          </m:e>
                        </m:d>
                        <m:r>
                          <a:rPr lang="fr-FR" sz="2400" b="0" i="1" smtClean="0">
                            <a:latin typeface="Cambria Math" panose="02040503050406030204" pitchFamily="18" charset="0"/>
                          </a:rPr>
                          <m:t>,</m:t>
                        </m:r>
                        <m:r>
                          <a:rPr lang="fr-FR" sz="2400" b="0" i="1" smtClean="0">
                            <a:latin typeface="Cambria Math" panose="02040503050406030204" pitchFamily="18" charset="0"/>
                          </a:rPr>
                          <m:t>𝑓</m:t>
                        </m:r>
                        <m:d>
                          <m:dPr>
                            <m:ctrlPr>
                              <a:rPr lang="fr-FR" sz="2400" b="0" i="1" smtClean="0">
                                <a:latin typeface="Cambria Math" panose="02040503050406030204" pitchFamily="18" charset="0"/>
                              </a:rPr>
                            </m:ctrlPr>
                          </m:dPr>
                          <m:e>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𝑒</m:t>
                                </m:r>
                              </m:e>
                              <m:sub>
                                <m:r>
                                  <a:rPr lang="fr-FR" sz="2400" b="0" i="1" smtClean="0">
                                    <a:latin typeface="Cambria Math" panose="02040503050406030204" pitchFamily="18" charset="0"/>
                                  </a:rPr>
                                  <m:t>3</m:t>
                                </m:r>
                              </m:sub>
                            </m:sSub>
                          </m:e>
                        </m:d>
                      </m:e>
                    </m:d>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329198"/>
              </a:xfrm>
              <a:prstGeom prst="rect">
                <a:avLst/>
              </a:prstGeom>
              <a:blipFill>
                <a:blip r:embed="rId2"/>
                <a:stretch>
                  <a:fillRect l="-843" t="-1170" b="-2047"/>
                </a:stretch>
              </a:blipFill>
            </p:spPr>
            <p:txBody>
              <a:bodyPr/>
              <a:lstStyle/>
              <a:p>
                <a:r>
                  <a:rPr lang="fr-FR">
                    <a:noFill/>
                  </a:rPr>
                  <a:t> </a:t>
                </a:r>
              </a:p>
            </p:txBody>
          </p:sp>
        </mc:Fallback>
      </mc:AlternateContent>
    </p:spTree>
    <p:extLst>
      <p:ext uri="{BB962C8B-B14F-4D97-AF65-F5344CB8AC3E}">
        <p14:creationId xmlns:p14="http://schemas.microsoft.com/office/powerpoint/2010/main" val="27096078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Noyau et image.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246162"/>
              </a:xfrm>
              <a:prstGeom prst="rect">
                <a:avLst/>
              </a:prstGeom>
              <a:noFill/>
            </p:spPr>
            <p:txBody>
              <a:bodyPr wrap="square" rtlCol="0">
                <a:spAutoFit/>
              </a:bodyPr>
              <a:lstStyle/>
              <a:p>
                <a:r>
                  <a:rPr lang="fr-FR" sz="2400" b="1" dirty="0"/>
                  <a:t>Image d’une application linéaire : exemple (suite)</a:t>
                </a:r>
              </a:p>
              <a:p>
                <a:endParaRPr lang="fr-FR" sz="2400" dirty="0"/>
              </a:p>
              <a:p>
                <a:pPr marL="342900" indent="-342900">
                  <a:buFont typeface="Arial" panose="020B0604020202020204" pitchFamily="34" charset="0"/>
                  <a:buChar char="•"/>
                </a:pPr>
                <a:r>
                  <a:rPr lang="fr-FR" sz="2400" dirty="0"/>
                  <a:t>On a</a:t>
                </a:r>
              </a:p>
              <a:p>
                <a:pPr/>
                <a14:m>
                  <m:oMathPara xmlns:m="http://schemas.openxmlformats.org/officeDocument/2006/math">
                    <m:oMathParaPr>
                      <m:jc m:val="centerGroup"/>
                    </m:oMathParaPr>
                    <m:oMath xmlns:m="http://schemas.openxmlformats.org/officeDocument/2006/math">
                      <m:r>
                        <m:rPr>
                          <m:sty m:val="p"/>
                        </m:rPr>
                        <a:rPr lang="fr-FR" sz="2400" b="0" i="0" smtClean="0">
                          <a:latin typeface="Cambria Math" panose="02040503050406030204" pitchFamily="18" charset="0"/>
                        </a:rPr>
                        <m:t>Vect</m:t>
                      </m:r>
                      <m:d>
                        <m:dPr>
                          <m:ctrlPr>
                            <a:rPr lang="fr-FR" sz="2400" b="0" i="1" smtClean="0">
                              <a:latin typeface="Cambria Math" panose="02040503050406030204" pitchFamily="18" charset="0"/>
                            </a:rPr>
                          </m:ctrlPr>
                        </m:dPr>
                        <m:e>
                          <m:r>
                            <a:rPr lang="fr-FR" sz="2400" i="1">
                              <a:latin typeface="Cambria Math" panose="02040503050406030204" pitchFamily="18" charset="0"/>
                            </a:rPr>
                            <m:t>𝑓</m:t>
                          </m:r>
                          <m:d>
                            <m:dPr>
                              <m:ctrlPr>
                                <a:rPr lang="fr-FR" sz="2400" i="1">
                                  <a:latin typeface="Cambria Math" panose="02040503050406030204" pitchFamily="18" charset="0"/>
                                </a:rPr>
                              </m:ctrlPr>
                            </m:dPr>
                            <m:e>
                              <m:sSub>
                                <m:sSubPr>
                                  <m:ctrlPr>
                                    <a:rPr lang="fr-FR" sz="2400" i="1">
                                      <a:latin typeface="Cambria Math" panose="02040503050406030204" pitchFamily="18" charset="0"/>
                                    </a:rPr>
                                  </m:ctrlPr>
                                </m:sSubPr>
                                <m:e>
                                  <m:r>
                                    <a:rPr lang="fr-FR" sz="2400" i="1">
                                      <a:latin typeface="Cambria Math" panose="02040503050406030204" pitchFamily="18" charset="0"/>
                                    </a:rPr>
                                    <m:t>𝑒</m:t>
                                  </m:r>
                                </m:e>
                                <m:sub>
                                  <m:r>
                                    <a:rPr lang="fr-FR" sz="2400" i="1">
                                      <a:latin typeface="Cambria Math" panose="02040503050406030204" pitchFamily="18" charset="0"/>
                                    </a:rPr>
                                    <m:t>1</m:t>
                                  </m:r>
                                </m:sub>
                              </m:sSub>
                            </m:e>
                          </m:d>
                          <m:r>
                            <a:rPr lang="fr-FR" sz="2400" i="1">
                              <a:latin typeface="Cambria Math" panose="02040503050406030204" pitchFamily="18" charset="0"/>
                            </a:rPr>
                            <m:t>,</m:t>
                          </m:r>
                          <m:r>
                            <a:rPr lang="fr-FR" sz="2400" i="1">
                              <a:latin typeface="Cambria Math" panose="02040503050406030204" pitchFamily="18" charset="0"/>
                            </a:rPr>
                            <m:t>𝑓</m:t>
                          </m:r>
                          <m:d>
                            <m:dPr>
                              <m:ctrlPr>
                                <a:rPr lang="fr-FR" sz="2400" i="1">
                                  <a:latin typeface="Cambria Math" panose="02040503050406030204" pitchFamily="18" charset="0"/>
                                </a:rPr>
                              </m:ctrlPr>
                            </m:dPr>
                            <m:e>
                              <m:sSub>
                                <m:sSubPr>
                                  <m:ctrlPr>
                                    <a:rPr lang="fr-FR" sz="2400" i="1">
                                      <a:latin typeface="Cambria Math" panose="02040503050406030204" pitchFamily="18" charset="0"/>
                                    </a:rPr>
                                  </m:ctrlPr>
                                </m:sSubPr>
                                <m:e>
                                  <m:r>
                                    <a:rPr lang="fr-FR" sz="2400" i="1">
                                      <a:latin typeface="Cambria Math" panose="02040503050406030204" pitchFamily="18" charset="0"/>
                                    </a:rPr>
                                    <m:t>𝑒</m:t>
                                  </m:r>
                                </m:e>
                                <m:sub>
                                  <m:r>
                                    <a:rPr lang="fr-FR" sz="2400" i="1">
                                      <a:latin typeface="Cambria Math" panose="02040503050406030204" pitchFamily="18" charset="0"/>
                                    </a:rPr>
                                    <m:t>2</m:t>
                                  </m:r>
                                </m:sub>
                              </m:sSub>
                            </m:e>
                          </m:d>
                          <m:r>
                            <a:rPr lang="fr-FR" sz="2400" i="1">
                              <a:latin typeface="Cambria Math" panose="02040503050406030204" pitchFamily="18" charset="0"/>
                            </a:rPr>
                            <m:t>,</m:t>
                          </m:r>
                          <m:r>
                            <a:rPr lang="fr-FR" sz="2400" i="1">
                              <a:latin typeface="Cambria Math" panose="02040503050406030204" pitchFamily="18" charset="0"/>
                            </a:rPr>
                            <m:t>𝑓</m:t>
                          </m:r>
                          <m:d>
                            <m:dPr>
                              <m:ctrlPr>
                                <a:rPr lang="fr-FR" sz="2400" i="1">
                                  <a:latin typeface="Cambria Math" panose="02040503050406030204" pitchFamily="18" charset="0"/>
                                </a:rPr>
                              </m:ctrlPr>
                            </m:dPr>
                            <m:e>
                              <m:sSub>
                                <m:sSubPr>
                                  <m:ctrlPr>
                                    <a:rPr lang="fr-FR" sz="2400" i="1">
                                      <a:latin typeface="Cambria Math" panose="02040503050406030204" pitchFamily="18" charset="0"/>
                                    </a:rPr>
                                  </m:ctrlPr>
                                </m:sSubPr>
                                <m:e>
                                  <m:r>
                                    <a:rPr lang="fr-FR" sz="2400" i="1">
                                      <a:latin typeface="Cambria Math" panose="02040503050406030204" pitchFamily="18" charset="0"/>
                                    </a:rPr>
                                    <m:t>𝑒</m:t>
                                  </m:r>
                                </m:e>
                                <m:sub>
                                  <m:r>
                                    <a:rPr lang="fr-FR" sz="2400" i="1">
                                      <a:latin typeface="Cambria Math" panose="02040503050406030204" pitchFamily="18" charset="0"/>
                                    </a:rPr>
                                    <m:t>3</m:t>
                                  </m:r>
                                </m:sub>
                              </m:sSub>
                            </m:e>
                          </m:d>
                        </m:e>
                      </m:d>
                      <m:r>
                        <a:rPr lang="fr-FR" sz="2400" b="0" i="1" smtClean="0">
                          <a:latin typeface="Cambria Math" panose="02040503050406030204" pitchFamily="18" charset="0"/>
                        </a:rPr>
                        <m:t>=</m:t>
                      </m:r>
                      <m:r>
                        <m:rPr>
                          <m:sty m:val="p"/>
                        </m:rPr>
                        <a:rPr lang="fr-FR" sz="2400" b="0" i="0" smtClean="0">
                          <a:latin typeface="Cambria Math" panose="02040503050406030204" pitchFamily="18" charset="0"/>
                        </a:rPr>
                        <m:t>Vect</m:t>
                      </m:r>
                      <m:d>
                        <m:dPr>
                          <m:ctrlPr>
                            <a:rPr lang="fr-FR" sz="2400" b="0" i="1" smtClean="0">
                              <a:latin typeface="Cambria Math" panose="02040503050406030204" pitchFamily="18" charset="0"/>
                            </a:rPr>
                          </m:ctrlPr>
                        </m:dPr>
                        <m:e>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m:t>
                                    </m:r>
                                    <m:r>
                                      <a:rPr lang="fr-FR" sz="2400" i="1">
                                        <a:latin typeface="Cambria Math" panose="02040503050406030204" pitchFamily="18" charset="0"/>
                                      </a:rPr>
                                      <m:t>1</m:t>
                                    </m:r>
                                  </m:e>
                                </m:mr>
                                <m:mr>
                                  <m:e>
                                    <m:r>
                                      <a:rPr lang="fr-FR" sz="2400" i="1">
                                        <a:latin typeface="Cambria Math" panose="02040503050406030204" pitchFamily="18" charset="0"/>
                                      </a:rPr>
                                      <m:t>0</m:t>
                                    </m:r>
                                  </m:e>
                                </m:mr>
                              </m:m>
                            </m:e>
                          </m:d>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1</m:t>
                                    </m:r>
                                  </m:e>
                                </m:mr>
                                <m:mr>
                                  <m:e>
                                    <m:r>
                                      <a:rPr lang="fr-FR" sz="2400" i="1">
                                        <a:latin typeface="Cambria Math" panose="02040503050406030204" pitchFamily="18" charset="0"/>
                                      </a:rPr>
                                      <m:t>1</m:t>
                                    </m:r>
                                  </m:e>
                                </m:mr>
                              </m:m>
                            </m:e>
                          </m:d>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0</m:t>
                                    </m:r>
                                  </m:e>
                                </m:mr>
                                <m:mr>
                                  <m:e>
                                    <m:r>
                                      <a:rPr lang="fr-FR" sz="2400" i="1">
                                        <a:latin typeface="Cambria Math" panose="02040503050406030204" pitchFamily="18" charset="0"/>
                                      </a:rPr>
                                      <m:t>2</m:t>
                                    </m:r>
                                  </m:e>
                                </m:mr>
                              </m:m>
                            </m:e>
                          </m:d>
                        </m:e>
                      </m:d>
                    </m:oMath>
                  </m:oMathPara>
                </a14:m>
                <a:endParaRPr lang="fr-FR" sz="2400" dirty="0"/>
              </a:p>
              <a:p>
                <a:endParaRPr lang="fr-FR" sz="2400" dirty="0"/>
              </a:p>
              <a:p>
                <a:pPr marL="457200" indent="-457200">
                  <a:buFont typeface="Arial" panose="020B0604020202020204" pitchFamily="34" charset="0"/>
                  <a:buChar char="•"/>
                </a:pPr>
                <a:r>
                  <a:rPr lang="fr-FR" sz="2400" dirty="0"/>
                  <a:t>Les vecteurs </a:t>
                </a:r>
                <a14:m>
                  <m:oMath xmlns:m="http://schemas.openxmlformats.org/officeDocument/2006/math">
                    <m:r>
                      <a:rPr lang="fr-FR" sz="2400" b="0" i="1" smtClean="0">
                        <a:latin typeface="Cambria Math" panose="02040503050406030204" pitchFamily="18" charset="0"/>
                      </a:rPr>
                      <m:t>𝑓</m:t>
                    </m:r>
                    <m:d>
                      <m:dPr>
                        <m:ctrlPr>
                          <a:rPr lang="fr-FR" sz="2400" b="0" i="1" smtClean="0">
                            <a:latin typeface="Cambria Math" panose="02040503050406030204" pitchFamily="18" charset="0"/>
                          </a:rPr>
                        </m:ctrlPr>
                      </m:dPr>
                      <m:e>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𝑒</m:t>
                            </m:r>
                          </m:e>
                          <m:sub>
                            <m:r>
                              <a:rPr lang="fr-FR" sz="2400" b="0" i="1" smtClean="0">
                                <a:latin typeface="Cambria Math" panose="02040503050406030204" pitchFamily="18" charset="0"/>
                              </a:rPr>
                              <m:t>1</m:t>
                            </m:r>
                          </m:sub>
                        </m:sSub>
                      </m:e>
                    </m:d>
                  </m:oMath>
                </a14:m>
                <a:r>
                  <a:rPr lang="fr-FR" sz="2400" dirty="0"/>
                  <a:t> et </a:t>
                </a:r>
                <a14:m>
                  <m:oMath xmlns:m="http://schemas.openxmlformats.org/officeDocument/2006/math">
                    <m:r>
                      <a:rPr lang="fr-FR" sz="2400" b="0" i="1" smtClean="0">
                        <a:latin typeface="Cambria Math" panose="02040503050406030204" pitchFamily="18" charset="0"/>
                      </a:rPr>
                      <m:t>𝑓</m:t>
                    </m:r>
                    <m:d>
                      <m:dPr>
                        <m:ctrlPr>
                          <a:rPr lang="fr-FR" sz="2400" b="0" i="1" smtClean="0">
                            <a:latin typeface="Cambria Math" panose="02040503050406030204" pitchFamily="18" charset="0"/>
                          </a:rPr>
                        </m:ctrlPr>
                      </m:dPr>
                      <m:e>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𝑒</m:t>
                            </m:r>
                          </m:e>
                          <m:sub>
                            <m:r>
                              <a:rPr lang="fr-FR" sz="2400" b="0" i="1" smtClean="0">
                                <a:latin typeface="Cambria Math" panose="02040503050406030204" pitchFamily="18" charset="0"/>
                              </a:rPr>
                              <m:t>2</m:t>
                            </m:r>
                          </m:sub>
                        </m:sSub>
                      </m:e>
                    </m:d>
                  </m:oMath>
                </a14:m>
                <a:r>
                  <a:rPr lang="fr-FR" sz="2400" dirty="0"/>
                  <a:t> n’étant pas colinéaires ils sont libres.</a:t>
                </a:r>
              </a:p>
              <a:p>
                <a:pPr marL="457200" indent="-457200">
                  <a:buFont typeface="Arial" panose="020B0604020202020204" pitchFamily="34" charset="0"/>
                  <a:buChar char="•"/>
                </a:pPr>
                <a:endParaRPr lang="fr-FR" sz="2400" dirty="0"/>
              </a:p>
              <a:p>
                <a:pPr marL="457200" indent="-457200">
                  <a:buFont typeface="Arial" panose="020B0604020202020204" pitchFamily="34" charset="0"/>
                  <a:buChar char="•"/>
                </a:pPr>
                <a:r>
                  <a:rPr lang="fr-FR" sz="2400" dirty="0"/>
                  <a:t>Ils forment donc une base de </a:t>
                </a:r>
                <a14:m>
                  <m:oMath xmlns:m="http://schemas.openxmlformats.org/officeDocument/2006/math">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i="1">
                            <a:latin typeface="Cambria Math" panose="02040503050406030204" pitchFamily="18" charset="0"/>
                          </a:rPr>
                          <m:t>2</m:t>
                        </m:r>
                      </m:sup>
                    </m:sSup>
                  </m:oMath>
                </a14:m>
                <a:r>
                  <a:rPr lang="fr-FR" sz="2400" dirty="0"/>
                  <a:t>.</a:t>
                </a:r>
              </a:p>
              <a:p>
                <a:pPr marL="457200" indent="-457200">
                  <a:buFont typeface="Arial" panose="020B0604020202020204" pitchFamily="34" charset="0"/>
                  <a:buChar char="•"/>
                </a:pPr>
                <a:endParaRPr lang="fr-FR" sz="2400" dirty="0"/>
              </a:p>
              <a:p>
                <a:pPr marL="457200" indent="-457200">
                  <a:buFont typeface="Arial" panose="020B0604020202020204" pitchFamily="34" charset="0"/>
                  <a:buChar char="•"/>
                </a:pPr>
                <a:r>
                  <a:rPr lang="fr-FR" sz="2400" dirty="0"/>
                  <a:t>Par suite </a:t>
                </a:r>
                <a14:m>
                  <m:oMath xmlns:m="http://schemas.openxmlformats.org/officeDocument/2006/math">
                    <m:r>
                      <m:rPr>
                        <m:sty m:val="p"/>
                      </m:rPr>
                      <a:rPr lang="fr-FR" sz="2400">
                        <a:latin typeface="Cambria Math" panose="02040503050406030204" pitchFamily="18" charset="0"/>
                      </a:rPr>
                      <m:t>Im</m:t>
                    </m:r>
                    <m:d>
                      <m:dPr>
                        <m:ctrlPr>
                          <a:rPr lang="fr-FR" sz="2400" i="1">
                            <a:latin typeface="Cambria Math" panose="02040503050406030204" pitchFamily="18" charset="0"/>
                          </a:rPr>
                        </m:ctrlPr>
                      </m:dPr>
                      <m:e>
                        <m:r>
                          <a:rPr lang="fr-FR" sz="2400" i="1">
                            <a:latin typeface="Cambria Math" panose="02040503050406030204" pitchFamily="18" charset="0"/>
                          </a:rPr>
                          <m:t>𝑓</m:t>
                        </m:r>
                      </m:e>
                    </m:d>
                    <m:r>
                      <a:rPr lang="fr-FR" sz="2400" i="1">
                        <a:latin typeface="Cambria Math" panose="02040503050406030204" pitchFamily="18" charset="0"/>
                      </a:rPr>
                      <m:t>=</m:t>
                    </m:r>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i="1">
                            <a:latin typeface="Cambria Math" panose="02040503050406030204" pitchFamily="18" charset="0"/>
                          </a:rPr>
                          <m:t>2</m:t>
                        </m:r>
                      </m:sup>
                    </m:sSup>
                  </m:oMath>
                </a14:m>
                <a:r>
                  <a:rPr lang="fr-FR" sz="2400" dirty="0"/>
                  <a:t> et l’application </a:t>
                </a:r>
                <a14:m>
                  <m:oMath xmlns:m="http://schemas.openxmlformats.org/officeDocument/2006/math">
                    <m:r>
                      <a:rPr lang="fr-FR" sz="2400" b="0" i="1" smtClean="0">
                        <a:latin typeface="Cambria Math" panose="02040503050406030204" pitchFamily="18" charset="0"/>
                      </a:rPr>
                      <m:t>𝑓</m:t>
                    </m:r>
                  </m:oMath>
                </a14:m>
                <a:r>
                  <a:rPr lang="fr-FR" sz="2400" dirty="0"/>
                  <a:t> est surjective.</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246162"/>
              </a:xfrm>
              <a:prstGeom prst="rect">
                <a:avLst/>
              </a:prstGeom>
              <a:blipFill>
                <a:blip r:embed="rId2"/>
                <a:stretch>
                  <a:fillRect l="-843" t="-1194" b="-2687"/>
                </a:stretch>
              </a:blipFill>
            </p:spPr>
            <p:txBody>
              <a:bodyPr/>
              <a:lstStyle/>
              <a:p>
                <a:r>
                  <a:rPr lang="fr-FR">
                    <a:noFill/>
                  </a:rPr>
                  <a:t> </a:t>
                </a:r>
              </a:p>
            </p:txBody>
          </p:sp>
        </mc:Fallback>
      </mc:AlternateContent>
    </p:spTree>
    <p:extLst>
      <p:ext uri="{BB962C8B-B14F-4D97-AF65-F5344CB8AC3E}">
        <p14:creationId xmlns:p14="http://schemas.microsoft.com/office/powerpoint/2010/main" val="10993492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Noyau et image.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046988"/>
              </a:xfrm>
              <a:prstGeom prst="rect">
                <a:avLst/>
              </a:prstGeom>
              <a:noFill/>
            </p:spPr>
            <p:txBody>
              <a:bodyPr wrap="square" rtlCol="0">
                <a:spAutoFit/>
              </a:bodyPr>
              <a:lstStyle/>
              <a:p>
                <a:r>
                  <a:rPr lang="fr-FR" sz="2400" b="1" dirty="0"/>
                  <a:t>Théorème du rang : énoncé</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𝐸</m:t>
                    </m:r>
                  </m:oMath>
                </a14:m>
                <a:r>
                  <a:rPr lang="fr-FR" sz="2400" dirty="0"/>
                  <a:t> et </a:t>
                </a:r>
                <a14:m>
                  <m:oMath xmlns:m="http://schemas.openxmlformats.org/officeDocument/2006/math">
                    <m:r>
                      <a:rPr lang="fr-FR" sz="2400" i="1">
                        <a:latin typeface="Cambria Math" panose="02040503050406030204" pitchFamily="18" charset="0"/>
                      </a:rPr>
                      <m:t>𝐹</m:t>
                    </m:r>
                  </m:oMath>
                </a14:m>
                <a:r>
                  <a:rPr lang="fr-FR" sz="2400" dirty="0"/>
                  <a:t> deux espaces vectoriels et </a:t>
                </a:r>
                <a14:m>
                  <m:oMath xmlns:m="http://schemas.openxmlformats.org/officeDocument/2006/math">
                    <m:r>
                      <a:rPr lang="fr-FR" sz="2400" i="1">
                        <a:latin typeface="Cambria Math" panose="02040503050406030204" pitchFamily="18" charset="0"/>
                      </a:rPr>
                      <m:t>𝑓</m:t>
                    </m:r>
                    <m:r>
                      <a:rPr lang="fr-FR" sz="2400" i="1">
                        <a:latin typeface="Cambria Math" panose="02040503050406030204" pitchFamily="18" charset="0"/>
                      </a:rPr>
                      <m:t>∈</m:t>
                    </m:r>
                    <m:r>
                      <a:rPr lang="fr-FR" sz="2400" i="1">
                        <a:latin typeface="Cambria Math" panose="02040503050406030204" pitchFamily="18" charset="0"/>
                      </a:rPr>
                      <m:t>ℒ</m:t>
                    </m:r>
                    <m:d>
                      <m:dPr>
                        <m:ctrlPr>
                          <a:rPr lang="fr-FR" sz="2400" i="1">
                            <a:latin typeface="Cambria Math" panose="02040503050406030204" pitchFamily="18" charset="0"/>
                          </a:rPr>
                        </m:ctrlPr>
                      </m:dPr>
                      <m:e>
                        <m:r>
                          <a:rPr lang="fr-FR" sz="2400" i="1">
                            <a:latin typeface="Cambria Math" panose="02040503050406030204" pitchFamily="18" charset="0"/>
                          </a:rPr>
                          <m:t>𝐸</m:t>
                        </m:r>
                        <m:r>
                          <a:rPr lang="fr-FR" sz="2400" i="1">
                            <a:latin typeface="Cambria Math" panose="02040503050406030204" pitchFamily="18" charset="0"/>
                          </a:rPr>
                          <m:t>,</m:t>
                        </m:r>
                        <m:r>
                          <a:rPr lang="fr-FR" sz="2400" i="1">
                            <a:latin typeface="Cambria Math" panose="02040503050406030204" pitchFamily="18" charset="0"/>
                          </a:rPr>
                          <m:t>𝐹</m:t>
                        </m:r>
                      </m:e>
                    </m:d>
                  </m:oMath>
                </a14:m>
                <a:r>
                  <a:rPr lang="fr-FR" sz="2400" dirty="0"/>
                  <a:t>.</a:t>
                </a:r>
              </a:p>
              <a:p>
                <a:endParaRPr lang="fr-FR" sz="2400" dirty="0"/>
              </a:p>
              <a:p>
                <a:endParaRPr lang="fr-FR" sz="2400" dirty="0"/>
              </a:p>
              <a:p>
                <a:pPr marL="342900" indent="-342900">
                  <a:buFont typeface="Arial" panose="020B0604020202020204" pitchFamily="34" charset="0"/>
                  <a:buChar char="•"/>
                </a:pPr>
                <a:r>
                  <a:rPr lang="fr-FR" sz="2400" dirty="0"/>
                  <a:t>On a </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func>
                        <m:funcPr>
                          <m:ctrlPr>
                            <a:rPr lang="fr-FR" sz="2400" i="1">
                              <a:latin typeface="Cambria Math" panose="02040503050406030204" pitchFamily="18" charset="0"/>
                            </a:rPr>
                          </m:ctrlPr>
                        </m:funcPr>
                        <m:fName>
                          <m:r>
                            <m:rPr>
                              <m:sty m:val="p"/>
                            </m:rPr>
                            <a:rPr lang="fr-FR" sz="2400">
                              <a:latin typeface="Cambria Math" panose="02040503050406030204" pitchFamily="18" charset="0"/>
                            </a:rPr>
                            <m:t>dim</m:t>
                          </m:r>
                        </m:fName>
                        <m:e>
                          <m:func>
                            <m:funcPr>
                              <m:ctrlPr>
                                <a:rPr lang="fr-FR" sz="2400" i="1">
                                  <a:latin typeface="Cambria Math" panose="02040503050406030204" pitchFamily="18" charset="0"/>
                                </a:rPr>
                              </m:ctrlPr>
                            </m:funcPr>
                            <m:fName>
                              <m:r>
                                <m:rPr>
                                  <m:sty m:val="p"/>
                                </m:rPr>
                                <a:rPr lang="fr-FR" sz="2400">
                                  <a:latin typeface="Cambria Math" panose="02040503050406030204" pitchFamily="18" charset="0"/>
                                </a:rPr>
                                <m:t>ker</m:t>
                              </m:r>
                            </m:fName>
                            <m:e>
                              <m:d>
                                <m:dPr>
                                  <m:ctrlPr>
                                    <a:rPr lang="fr-FR" sz="2400" i="1">
                                      <a:latin typeface="Cambria Math" panose="02040503050406030204" pitchFamily="18" charset="0"/>
                                    </a:rPr>
                                  </m:ctrlPr>
                                </m:dPr>
                                <m:e>
                                  <m:r>
                                    <a:rPr lang="fr-FR" sz="2400" i="1">
                                      <a:latin typeface="Cambria Math" panose="02040503050406030204" pitchFamily="18" charset="0"/>
                                    </a:rPr>
                                    <m:t>𝑓</m:t>
                                  </m:r>
                                </m:e>
                              </m:d>
                            </m:e>
                          </m:func>
                        </m:e>
                      </m:func>
                      <m:r>
                        <a:rPr lang="fr-FR" sz="2400" b="0" i="1" smtClean="0">
                          <a:latin typeface="Cambria Math" panose="02040503050406030204" pitchFamily="18" charset="0"/>
                        </a:rPr>
                        <m:t>+</m:t>
                      </m:r>
                      <m:func>
                        <m:funcPr>
                          <m:ctrlPr>
                            <a:rPr lang="fr-FR" sz="2400" i="1">
                              <a:latin typeface="Cambria Math" panose="02040503050406030204" pitchFamily="18" charset="0"/>
                            </a:rPr>
                          </m:ctrlPr>
                        </m:funcPr>
                        <m:fName>
                          <m:r>
                            <m:rPr>
                              <m:sty m:val="p"/>
                            </m:rPr>
                            <a:rPr lang="fr-FR" sz="2400">
                              <a:latin typeface="Cambria Math" panose="02040503050406030204" pitchFamily="18" charset="0"/>
                            </a:rPr>
                            <m:t>dim</m:t>
                          </m:r>
                        </m:fName>
                        <m:e>
                          <m:func>
                            <m:funcPr>
                              <m:ctrlPr>
                                <a:rPr lang="fr-FR" sz="2400" i="1">
                                  <a:latin typeface="Cambria Math" panose="02040503050406030204" pitchFamily="18" charset="0"/>
                                </a:rPr>
                              </m:ctrlPr>
                            </m:funcPr>
                            <m:fName>
                              <m:r>
                                <m:rPr>
                                  <m:sty m:val="p"/>
                                </m:rPr>
                                <a:rPr lang="fr-FR" sz="2400" b="0" i="0" smtClean="0">
                                  <a:latin typeface="Cambria Math" panose="02040503050406030204" pitchFamily="18" charset="0"/>
                                </a:rPr>
                                <m:t>Im</m:t>
                              </m:r>
                            </m:fName>
                            <m:e>
                              <m:d>
                                <m:dPr>
                                  <m:ctrlPr>
                                    <a:rPr lang="fr-FR" sz="2400" i="1">
                                      <a:latin typeface="Cambria Math" panose="02040503050406030204" pitchFamily="18" charset="0"/>
                                    </a:rPr>
                                  </m:ctrlPr>
                                </m:dPr>
                                <m:e>
                                  <m:r>
                                    <a:rPr lang="fr-FR" sz="2400" i="1">
                                      <a:latin typeface="Cambria Math" panose="02040503050406030204" pitchFamily="18" charset="0"/>
                                    </a:rPr>
                                    <m:t>𝑓</m:t>
                                  </m:r>
                                </m:e>
                              </m:d>
                            </m:e>
                          </m:func>
                        </m:e>
                      </m:func>
                      <m:r>
                        <a:rPr lang="fr-FR" sz="2400" b="0" i="1" smtClean="0">
                          <a:latin typeface="Cambria Math" panose="02040503050406030204" pitchFamily="18" charset="0"/>
                        </a:rPr>
                        <m:t>=</m:t>
                      </m:r>
                      <m:func>
                        <m:funcPr>
                          <m:ctrlPr>
                            <a:rPr lang="fr-FR" sz="2400" i="1">
                              <a:latin typeface="Cambria Math" panose="02040503050406030204" pitchFamily="18" charset="0"/>
                            </a:rPr>
                          </m:ctrlPr>
                        </m:funcPr>
                        <m:fName>
                          <m:r>
                            <m:rPr>
                              <m:sty m:val="p"/>
                            </m:rPr>
                            <a:rPr lang="fr-FR" sz="2400">
                              <a:latin typeface="Cambria Math" panose="02040503050406030204" pitchFamily="18" charset="0"/>
                            </a:rPr>
                            <m:t>dim</m:t>
                          </m:r>
                        </m:fName>
                        <m:e>
                          <m:r>
                            <a:rPr lang="fr-FR" sz="2400" b="0" i="1" smtClean="0">
                              <a:latin typeface="Cambria Math" panose="02040503050406030204" pitchFamily="18" charset="0"/>
                            </a:rPr>
                            <m:t>𝐸</m:t>
                          </m:r>
                        </m:e>
                      </m:func>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046988"/>
              </a:xfrm>
              <a:prstGeom prst="rect">
                <a:avLst/>
              </a:prstGeom>
              <a:blipFill>
                <a:blip r:embed="rId3"/>
                <a:stretch>
                  <a:fillRect l="-843" t="-1660" b="-1660"/>
                </a:stretch>
              </a:blipFill>
            </p:spPr>
            <p:txBody>
              <a:bodyPr/>
              <a:lstStyle/>
              <a:p>
                <a:r>
                  <a:rPr lang="fr-FR">
                    <a:noFill/>
                  </a:rPr>
                  <a:t> </a:t>
                </a:r>
              </a:p>
            </p:txBody>
          </p:sp>
        </mc:Fallback>
      </mc:AlternateContent>
      <p:pic>
        <p:nvPicPr>
          <p:cNvPr id="9" name="Graphique 8" descr="Groupe de personnes avec un remplissage uni">
            <a:extLst>
              <a:ext uri="{FF2B5EF4-FFF2-40B4-BE49-F238E27FC236}">
                <a16:creationId xmlns:a16="http://schemas.microsoft.com/office/drawing/2014/main" id="{74B0E1AF-C9C4-3E40-9A5D-8FC3EF6BDF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25491732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Noyau et image.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049057"/>
              </a:xfrm>
              <a:prstGeom prst="rect">
                <a:avLst/>
              </a:prstGeom>
              <a:noFill/>
            </p:spPr>
            <p:txBody>
              <a:bodyPr wrap="square" rtlCol="0">
                <a:spAutoFit/>
              </a:bodyPr>
              <a:lstStyle/>
              <a:p>
                <a:r>
                  <a:rPr lang="fr-FR" sz="2400" b="1" dirty="0"/>
                  <a:t>Théorème du rang : exemple</a:t>
                </a:r>
              </a:p>
              <a:p>
                <a:endParaRPr lang="fr-FR" sz="2400" dirty="0"/>
              </a:p>
              <a:p>
                <a:pPr marL="342900" indent="-342900">
                  <a:buFont typeface="Arial" panose="020B0604020202020204" pitchFamily="34" charset="0"/>
                  <a:buChar char="•"/>
                </a:pPr>
                <a:r>
                  <a:rPr lang="fr-FR" sz="2400" dirty="0"/>
                  <a:t>Reprenons l’application linéaire </a:t>
                </a:r>
                <a14:m>
                  <m:oMath xmlns:m="http://schemas.openxmlformats.org/officeDocument/2006/math">
                    <m:r>
                      <a:rPr lang="fr-FR" sz="2400" i="1">
                        <a:latin typeface="Cambria Math" panose="02040503050406030204" pitchFamily="18" charset="0"/>
                      </a:rPr>
                      <m:t>𝑓</m:t>
                    </m:r>
                  </m:oMath>
                </a14:m>
                <a:r>
                  <a:rPr lang="fr-FR" sz="2400" dirty="0"/>
                  <a:t> de </a:t>
                </a:r>
                <a14:m>
                  <m:oMath xmlns:m="http://schemas.openxmlformats.org/officeDocument/2006/math">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i="1">
                            <a:latin typeface="Cambria Math" panose="02040503050406030204" pitchFamily="18" charset="0"/>
                          </a:rPr>
                          <m:t>3</m:t>
                        </m:r>
                      </m:sup>
                    </m:sSup>
                  </m:oMath>
                </a14:m>
                <a:r>
                  <a:rPr lang="fr-FR" sz="2400" dirty="0"/>
                  <a:t> dans </a:t>
                </a:r>
                <a14:m>
                  <m:oMath xmlns:m="http://schemas.openxmlformats.org/officeDocument/2006/math">
                    <m:sSup>
                      <m:sSupPr>
                        <m:ctrlPr>
                          <a:rPr lang="fr-FR" sz="2400" i="1">
                            <a:latin typeface="Cambria Math" panose="02040503050406030204" pitchFamily="18" charset="0"/>
                          </a:rPr>
                        </m:ctrlPr>
                      </m:sSupPr>
                      <m:e>
                        <m:r>
                          <a:rPr lang="fr-FR" sz="2400" i="1">
                            <a:latin typeface="Cambria Math" panose="02040503050406030204" pitchFamily="18" charset="0"/>
                          </a:rPr>
                          <m:t>ℝ</m:t>
                        </m:r>
                      </m:e>
                      <m:sup>
                        <m:r>
                          <a:rPr lang="fr-FR" sz="2400" i="1">
                            <a:latin typeface="Cambria Math" panose="02040503050406030204" pitchFamily="18" charset="0"/>
                          </a:rPr>
                          <m:t>2</m:t>
                        </m:r>
                      </m:sup>
                    </m:sSup>
                  </m:oMath>
                </a14:m>
                <a:r>
                  <a:rPr lang="fr-FR" sz="2400" dirty="0"/>
                  <a:t> définie par</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𝑥</m:t>
                                </m:r>
                              </m:e>
                            </m:mr>
                            <m:mr>
                              <m:e>
                                <m:r>
                                  <a:rPr lang="fr-FR" sz="2400" i="1">
                                    <a:latin typeface="Cambria Math" panose="02040503050406030204" pitchFamily="18" charset="0"/>
                                  </a:rPr>
                                  <m:t>𝑦</m:t>
                                </m:r>
                              </m:e>
                            </m:mr>
                            <m:mr>
                              <m:e>
                                <m:r>
                                  <a:rPr lang="fr-FR" sz="2400" i="1">
                                    <a:latin typeface="Cambria Math" panose="02040503050406030204" pitchFamily="18" charset="0"/>
                                  </a:rPr>
                                  <m:t>𝑧</m:t>
                                </m:r>
                              </m:e>
                            </m:mr>
                          </m:m>
                        </m:e>
                      </m:d>
                      <m:r>
                        <a:rPr lang="fr-FR" sz="2400" i="1">
                          <a:latin typeface="Cambria Math" panose="02040503050406030204" pitchFamily="18" charset="0"/>
                          <a:ea typeface="Cambria Math" panose="02040503050406030204" pitchFamily="18" charset="0"/>
                        </a:rPr>
                        <m:t>⟼</m:t>
                      </m:r>
                      <m:d>
                        <m:dPr>
                          <m:ctrlPr>
                            <a:rPr lang="fr-FR" sz="2400" i="1">
                              <a:latin typeface="Cambria Math" panose="02040503050406030204" pitchFamily="18" charset="0"/>
                              <a:ea typeface="Cambria Math" panose="02040503050406030204" pitchFamily="18" charset="0"/>
                            </a:rPr>
                          </m:ctrlPr>
                        </m:dPr>
                        <m:e>
                          <m:m>
                            <m:mPr>
                              <m:mcs>
                                <m:mc>
                                  <m:mcPr>
                                    <m:count m:val="1"/>
                                    <m:mcJc m:val="center"/>
                                  </m:mcPr>
                                </m:mc>
                              </m:mcs>
                              <m:ctrlPr>
                                <a:rPr lang="fr-FR" sz="2400" i="1">
                                  <a:latin typeface="Cambria Math" panose="02040503050406030204" pitchFamily="18" charset="0"/>
                                  <a:ea typeface="Cambria Math" panose="02040503050406030204" pitchFamily="18" charset="0"/>
                                </a:rPr>
                              </m:ctrlPr>
                            </m:mPr>
                            <m:mr>
                              <m:e>
                                <m:r>
                                  <m:rPr>
                                    <m:brk m:alnAt="7"/>
                                  </m:rPr>
                                  <a:rPr lang="fr-FR" sz="2400" i="1">
                                    <a:latin typeface="Cambria Math" panose="02040503050406030204" pitchFamily="18" charset="0"/>
                                    <a:ea typeface="Cambria Math" panose="02040503050406030204" pitchFamily="18" charset="0"/>
                                  </a:rPr>
                                  <m:t>𝑦</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𝑥</m:t>
                                </m:r>
                              </m:e>
                            </m:mr>
                            <m:mr>
                              <m:e>
                                <m:r>
                                  <a:rPr lang="fr-FR" sz="2400" i="1">
                                    <a:latin typeface="Cambria Math" panose="02040503050406030204" pitchFamily="18" charset="0"/>
                                    <a:ea typeface="Cambria Math" panose="02040503050406030204" pitchFamily="18" charset="0"/>
                                  </a:rPr>
                                  <m:t>2</m:t>
                                </m:r>
                                <m:r>
                                  <a:rPr lang="fr-FR" sz="2400" i="1">
                                    <a:latin typeface="Cambria Math" panose="02040503050406030204" pitchFamily="18" charset="0"/>
                                    <a:ea typeface="Cambria Math" panose="02040503050406030204" pitchFamily="18" charset="0"/>
                                  </a:rPr>
                                  <m:t>𝑧</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𝑦</m:t>
                                </m:r>
                              </m:e>
                            </m:mr>
                          </m:m>
                        </m:e>
                      </m:d>
                    </m:oMath>
                  </m:oMathPara>
                </a14:m>
                <a:endParaRPr lang="fr-FR" sz="2400" dirty="0"/>
              </a:p>
              <a:p>
                <a:endParaRPr lang="fr-FR" sz="2400" dirty="0"/>
              </a:p>
              <a:p>
                <a:pPr marL="342900" indent="-342900">
                  <a:buFont typeface="Arial" panose="020B0604020202020204" pitchFamily="34" charset="0"/>
                  <a:buChar char="•"/>
                </a:pPr>
                <a:r>
                  <a:rPr lang="fr-FR" sz="2400" dirty="0"/>
                  <a:t>On a montré que </a:t>
                </a:r>
                <a14:m>
                  <m:oMath xmlns:m="http://schemas.openxmlformats.org/officeDocument/2006/math">
                    <m:func>
                      <m:funcPr>
                        <m:ctrlPr>
                          <a:rPr lang="fr-FR" sz="2400" i="1">
                            <a:latin typeface="Cambria Math" panose="02040503050406030204" pitchFamily="18" charset="0"/>
                          </a:rPr>
                        </m:ctrlPr>
                      </m:funcPr>
                      <m:fName>
                        <m:r>
                          <m:rPr>
                            <m:sty m:val="p"/>
                          </m:rPr>
                          <a:rPr lang="fr-FR" sz="2400">
                            <a:latin typeface="Cambria Math" panose="02040503050406030204" pitchFamily="18" charset="0"/>
                          </a:rPr>
                          <m:t>dim</m:t>
                        </m:r>
                      </m:fName>
                      <m:e>
                        <m:func>
                          <m:funcPr>
                            <m:ctrlPr>
                              <a:rPr lang="fr-FR" sz="2400" i="1">
                                <a:latin typeface="Cambria Math" panose="02040503050406030204" pitchFamily="18" charset="0"/>
                              </a:rPr>
                            </m:ctrlPr>
                          </m:funcPr>
                          <m:fName>
                            <m:r>
                              <m:rPr>
                                <m:sty m:val="p"/>
                              </m:rPr>
                              <a:rPr lang="fr-FR" sz="2400">
                                <a:latin typeface="Cambria Math" panose="02040503050406030204" pitchFamily="18" charset="0"/>
                              </a:rPr>
                              <m:t>ker</m:t>
                            </m:r>
                          </m:fName>
                          <m:e>
                            <m:d>
                              <m:dPr>
                                <m:ctrlPr>
                                  <a:rPr lang="fr-FR" sz="2400" i="1">
                                    <a:latin typeface="Cambria Math" panose="02040503050406030204" pitchFamily="18" charset="0"/>
                                  </a:rPr>
                                </m:ctrlPr>
                              </m:dPr>
                              <m:e>
                                <m:r>
                                  <a:rPr lang="fr-FR" sz="2400" i="1">
                                    <a:latin typeface="Cambria Math" panose="02040503050406030204" pitchFamily="18" charset="0"/>
                                  </a:rPr>
                                  <m:t>𝑓</m:t>
                                </m:r>
                              </m:e>
                            </m:d>
                          </m:e>
                        </m:func>
                      </m:e>
                    </m:func>
                    <m:r>
                      <a:rPr lang="fr-FR" sz="2400" i="1">
                        <a:latin typeface="Cambria Math" panose="02040503050406030204" pitchFamily="18" charset="0"/>
                      </a:rPr>
                      <m:t>=1</m:t>
                    </m:r>
                  </m:oMath>
                </a14:m>
                <a:r>
                  <a:rPr lang="fr-FR" sz="2400" dirty="0"/>
                  <a:t> et </a:t>
                </a:r>
                <a14:m>
                  <m:oMath xmlns:m="http://schemas.openxmlformats.org/officeDocument/2006/math">
                    <m:func>
                      <m:funcPr>
                        <m:ctrlPr>
                          <a:rPr lang="fr-FR" sz="2400" i="1">
                            <a:latin typeface="Cambria Math" panose="02040503050406030204" pitchFamily="18" charset="0"/>
                          </a:rPr>
                        </m:ctrlPr>
                      </m:funcPr>
                      <m:fName>
                        <m:r>
                          <m:rPr>
                            <m:sty m:val="p"/>
                          </m:rPr>
                          <a:rPr lang="fr-FR" sz="2400">
                            <a:latin typeface="Cambria Math" panose="02040503050406030204" pitchFamily="18" charset="0"/>
                          </a:rPr>
                          <m:t>dim</m:t>
                        </m:r>
                      </m:fName>
                      <m:e>
                        <m:func>
                          <m:funcPr>
                            <m:ctrlPr>
                              <a:rPr lang="fr-FR" sz="2400" i="1">
                                <a:latin typeface="Cambria Math" panose="02040503050406030204" pitchFamily="18" charset="0"/>
                              </a:rPr>
                            </m:ctrlPr>
                          </m:funcPr>
                          <m:fName>
                            <m:r>
                              <m:rPr>
                                <m:sty m:val="p"/>
                              </m:rPr>
                              <a:rPr lang="fr-FR" sz="2400" b="0" i="0" smtClean="0">
                                <a:latin typeface="Cambria Math" panose="02040503050406030204" pitchFamily="18" charset="0"/>
                              </a:rPr>
                              <m:t>Im</m:t>
                            </m:r>
                          </m:fName>
                          <m:e>
                            <m:d>
                              <m:dPr>
                                <m:ctrlPr>
                                  <a:rPr lang="fr-FR" sz="2400" i="1">
                                    <a:latin typeface="Cambria Math" panose="02040503050406030204" pitchFamily="18" charset="0"/>
                                  </a:rPr>
                                </m:ctrlPr>
                              </m:dPr>
                              <m:e>
                                <m:r>
                                  <a:rPr lang="fr-FR" sz="2400" i="1">
                                    <a:latin typeface="Cambria Math" panose="02040503050406030204" pitchFamily="18" charset="0"/>
                                  </a:rPr>
                                  <m:t>𝑓</m:t>
                                </m:r>
                              </m:e>
                            </m:d>
                          </m:e>
                        </m:func>
                      </m:e>
                    </m:func>
                    <m:r>
                      <a:rPr lang="fr-FR" sz="2400" i="1">
                        <a:latin typeface="Cambria Math" panose="02040503050406030204" pitchFamily="18" charset="0"/>
                      </a:rPr>
                      <m:t>=</m:t>
                    </m:r>
                    <m:r>
                      <a:rPr lang="fr-FR" sz="2400" b="0" i="1" smtClean="0">
                        <a:latin typeface="Cambria Math" panose="02040503050406030204" pitchFamily="18" charset="0"/>
                      </a:rPr>
                      <m:t>2</m:t>
                    </m:r>
                  </m:oMath>
                </a14:m>
                <a:r>
                  <a:rPr lang="fr-FR" sz="2400" dirty="0"/>
                  <a:t>, on a donc bien</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func>
                        <m:funcPr>
                          <m:ctrlPr>
                            <a:rPr lang="fr-FR" sz="2400" i="1">
                              <a:latin typeface="Cambria Math" panose="02040503050406030204" pitchFamily="18" charset="0"/>
                            </a:rPr>
                          </m:ctrlPr>
                        </m:funcPr>
                        <m:fName>
                          <m:r>
                            <m:rPr>
                              <m:sty m:val="p"/>
                            </m:rPr>
                            <a:rPr lang="fr-FR" sz="2400">
                              <a:latin typeface="Cambria Math" panose="02040503050406030204" pitchFamily="18" charset="0"/>
                            </a:rPr>
                            <m:t>dim</m:t>
                          </m:r>
                        </m:fName>
                        <m:e>
                          <m:func>
                            <m:funcPr>
                              <m:ctrlPr>
                                <a:rPr lang="fr-FR" sz="2400" i="1">
                                  <a:latin typeface="Cambria Math" panose="02040503050406030204" pitchFamily="18" charset="0"/>
                                </a:rPr>
                              </m:ctrlPr>
                            </m:funcPr>
                            <m:fName>
                              <m:r>
                                <m:rPr>
                                  <m:sty m:val="p"/>
                                </m:rPr>
                                <a:rPr lang="fr-FR" sz="2400">
                                  <a:latin typeface="Cambria Math" panose="02040503050406030204" pitchFamily="18" charset="0"/>
                                </a:rPr>
                                <m:t>ker</m:t>
                              </m:r>
                            </m:fName>
                            <m:e>
                              <m:d>
                                <m:dPr>
                                  <m:ctrlPr>
                                    <a:rPr lang="fr-FR" sz="2400" i="1">
                                      <a:latin typeface="Cambria Math" panose="02040503050406030204" pitchFamily="18" charset="0"/>
                                    </a:rPr>
                                  </m:ctrlPr>
                                </m:dPr>
                                <m:e>
                                  <m:r>
                                    <a:rPr lang="fr-FR" sz="2400" i="1">
                                      <a:latin typeface="Cambria Math" panose="02040503050406030204" pitchFamily="18" charset="0"/>
                                    </a:rPr>
                                    <m:t>𝑓</m:t>
                                  </m:r>
                                </m:e>
                              </m:d>
                            </m:e>
                          </m:func>
                        </m:e>
                      </m:func>
                      <m:r>
                        <a:rPr lang="fr-FR" sz="2400" i="1">
                          <a:latin typeface="Cambria Math" panose="02040503050406030204" pitchFamily="18" charset="0"/>
                        </a:rPr>
                        <m:t>+</m:t>
                      </m:r>
                      <m:func>
                        <m:funcPr>
                          <m:ctrlPr>
                            <a:rPr lang="fr-FR" sz="2400" i="1">
                              <a:latin typeface="Cambria Math" panose="02040503050406030204" pitchFamily="18" charset="0"/>
                            </a:rPr>
                          </m:ctrlPr>
                        </m:funcPr>
                        <m:fName>
                          <m:r>
                            <m:rPr>
                              <m:sty m:val="p"/>
                            </m:rPr>
                            <a:rPr lang="fr-FR" sz="2400">
                              <a:latin typeface="Cambria Math" panose="02040503050406030204" pitchFamily="18" charset="0"/>
                            </a:rPr>
                            <m:t>dim</m:t>
                          </m:r>
                        </m:fName>
                        <m:e>
                          <m:func>
                            <m:funcPr>
                              <m:ctrlPr>
                                <a:rPr lang="fr-FR" sz="2400" i="1">
                                  <a:latin typeface="Cambria Math" panose="02040503050406030204" pitchFamily="18" charset="0"/>
                                </a:rPr>
                              </m:ctrlPr>
                            </m:funcPr>
                            <m:fName>
                              <m:r>
                                <m:rPr>
                                  <m:sty m:val="p"/>
                                </m:rPr>
                                <a:rPr lang="fr-FR" sz="2400">
                                  <a:latin typeface="Cambria Math" panose="02040503050406030204" pitchFamily="18" charset="0"/>
                                </a:rPr>
                                <m:t>Im</m:t>
                              </m:r>
                            </m:fName>
                            <m:e>
                              <m:d>
                                <m:dPr>
                                  <m:ctrlPr>
                                    <a:rPr lang="fr-FR" sz="2400" i="1">
                                      <a:latin typeface="Cambria Math" panose="02040503050406030204" pitchFamily="18" charset="0"/>
                                    </a:rPr>
                                  </m:ctrlPr>
                                </m:dPr>
                                <m:e>
                                  <m:r>
                                    <a:rPr lang="fr-FR" sz="2400" i="1">
                                      <a:latin typeface="Cambria Math" panose="02040503050406030204" pitchFamily="18" charset="0"/>
                                    </a:rPr>
                                    <m:t>𝑓</m:t>
                                  </m:r>
                                </m:e>
                              </m:d>
                            </m:e>
                          </m:func>
                        </m:e>
                      </m:func>
                      <m:r>
                        <a:rPr lang="fr-FR" sz="2400" i="1">
                          <a:latin typeface="Cambria Math" panose="02040503050406030204" pitchFamily="18" charset="0"/>
                        </a:rPr>
                        <m:t>=</m:t>
                      </m:r>
                      <m:func>
                        <m:funcPr>
                          <m:ctrlPr>
                            <a:rPr lang="fr-FR" sz="2400" i="1">
                              <a:latin typeface="Cambria Math" panose="02040503050406030204" pitchFamily="18" charset="0"/>
                            </a:rPr>
                          </m:ctrlPr>
                        </m:funcPr>
                        <m:fName>
                          <m:r>
                            <m:rPr>
                              <m:sty m:val="p"/>
                            </m:rPr>
                            <a:rPr lang="fr-FR" sz="2400">
                              <a:latin typeface="Cambria Math" panose="02040503050406030204" pitchFamily="18" charset="0"/>
                            </a:rPr>
                            <m:t>dim</m:t>
                          </m:r>
                        </m:fName>
                        <m:e>
                          <m:sSup>
                            <m:sSupPr>
                              <m:ctrlPr>
                                <a:rPr lang="fr-FR" sz="2400" i="1" smtClean="0">
                                  <a:latin typeface="Cambria Math" panose="02040503050406030204" pitchFamily="18" charset="0"/>
                                </a:rPr>
                              </m:ctrlPr>
                            </m:sSupPr>
                            <m:e>
                              <m:r>
                                <a:rPr lang="fr-FR" sz="2400" b="0" i="1" smtClean="0">
                                  <a:latin typeface="Cambria Math" panose="02040503050406030204" pitchFamily="18" charset="0"/>
                                </a:rPr>
                                <m:t>ℝ</m:t>
                              </m:r>
                            </m:e>
                            <m:sup>
                              <m:r>
                                <a:rPr lang="fr-FR" sz="2400" b="0" i="1" smtClean="0">
                                  <a:latin typeface="Cambria Math" panose="02040503050406030204" pitchFamily="18" charset="0"/>
                                </a:rPr>
                                <m:t>3</m:t>
                              </m:r>
                            </m:sup>
                          </m:sSup>
                        </m:e>
                      </m:func>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049057"/>
              </a:xfrm>
              <a:prstGeom prst="rect">
                <a:avLst/>
              </a:prstGeom>
              <a:blipFill>
                <a:blip r:embed="rId2"/>
                <a:stretch>
                  <a:fillRect l="-843" t="-1250"/>
                </a:stretch>
              </a:blipFill>
            </p:spPr>
            <p:txBody>
              <a:bodyPr/>
              <a:lstStyle/>
              <a:p>
                <a:r>
                  <a:rPr lang="fr-FR">
                    <a:noFill/>
                  </a:rPr>
                  <a:t> </a:t>
                </a:r>
              </a:p>
            </p:txBody>
          </p:sp>
        </mc:Fallback>
      </mc:AlternateContent>
    </p:spTree>
    <p:extLst>
      <p:ext uri="{BB962C8B-B14F-4D97-AF65-F5344CB8AC3E}">
        <p14:creationId xmlns:p14="http://schemas.microsoft.com/office/powerpoint/2010/main" val="1469933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Noyau et image.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154984"/>
              </a:xfrm>
              <a:prstGeom prst="rect">
                <a:avLst/>
              </a:prstGeom>
              <a:noFill/>
            </p:spPr>
            <p:txBody>
              <a:bodyPr wrap="square" rtlCol="0">
                <a:spAutoFit/>
              </a:bodyPr>
              <a:lstStyle/>
              <a:p>
                <a:r>
                  <a:rPr lang="fr-FR" sz="2400" b="1" dirty="0"/>
                  <a:t>Théorème du rang : conséquence </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r>
                      <a:rPr lang="fr-FR" sz="2400" i="1">
                        <a:latin typeface="Cambria Math" panose="02040503050406030204" pitchFamily="18" charset="0"/>
                      </a:rPr>
                      <m:t>𝐸</m:t>
                    </m:r>
                  </m:oMath>
                </a14:m>
                <a:r>
                  <a:rPr lang="fr-FR" sz="2400" dirty="0"/>
                  <a:t> et </a:t>
                </a:r>
                <a14:m>
                  <m:oMath xmlns:m="http://schemas.openxmlformats.org/officeDocument/2006/math">
                    <m:r>
                      <a:rPr lang="fr-FR" sz="2400" i="1">
                        <a:latin typeface="Cambria Math" panose="02040503050406030204" pitchFamily="18" charset="0"/>
                      </a:rPr>
                      <m:t>𝐹</m:t>
                    </m:r>
                  </m:oMath>
                </a14:m>
                <a:r>
                  <a:rPr lang="fr-FR" sz="2400" dirty="0"/>
                  <a:t> deux espaces vectoriels et </a:t>
                </a:r>
                <a14:m>
                  <m:oMath xmlns:m="http://schemas.openxmlformats.org/officeDocument/2006/math">
                    <m:r>
                      <a:rPr lang="fr-FR" sz="2400" i="1">
                        <a:latin typeface="Cambria Math" panose="02040503050406030204" pitchFamily="18" charset="0"/>
                      </a:rPr>
                      <m:t>𝑓</m:t>
                    </m:r>
                    <m:r>
                      <a:rPr lang="fr-FR" sz="2400" i="1">
                        <a:latin typeface="Cambria Math" panose="02040503050406030204" pitchFamily="18" charset="0"/>
                      </a:rPr>
                      <m:t>∈</m:t>
                    </m:r>
                    <m:r>
                      <a:rPr lang="fr-FR" sz="2400" i="1">
                        <a:latin typeface="Cambria Math" panose="02040503050406030204" pitchFamily="18" charset="0"/>
                      </a:rPr>
                      <m:t>ℒ</m:t>
                    </m:r>
                    <m:d>
                      <m:dPr>
                        <m:ctrlPr>
                          <a:rPr lang="fr-FR" sz="2400" i="1">
                            <a:latin typeface="Cambria Math" panose="02040503050406030204" pitchFamily="18" charset="0"/>
                          </a:rPr>
                        </m:ctrlPr>
                      </m:dPr>
                      <m:e>
                        <m:r>
                          <a:rPr lang="fr-FR" sz="2400" i="1">
                            <a:latin typeface="Cambria Math" panose="02040503050406030204" pitchFamily="18" charset="0"/>
                          </a:rPr>
                          <m:t>𝐸</m:t>
                        </m:r>
                        <m:r>
                          <a:rPr lang="fr-FR" sz="2400" i="1">
                            <a:latin typeface="Cambria Math" panose="02040503050406030204" pitchFamily="18" charset="0"/>
                          </a:rPr>
                          <m:t>,</m:t>
                        </m:r>
                        <m:r>
                          <a:rPr lang="fr-FR" sz="2400" i="1">
                            <a:latin typeface="Cambria Math" panose="02040503050406030204" pitchFamily="18" charset="0"/>
                          </a:rPr>
                          <m:t>𝐹</m:t>
                        </m:r>
                      </m:e>
                    </m:d>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suppose de plus que </a:t>
                </a:r>
                <a14:m>
                  <m:oMath xmlns:m="http://schemas.openxmlformats.org/officeDocument/2006/math">
                    <m:func>
                      <m:funcPr>
                        <m:ctrlPr>
                          <a:rPr lang="fr-FR" sz="2400" i="1">
                            <a:latin typeface="Cambria Math" panose="02040503050406030204" pitchFamily="18" charset="0"/>
                          </a:rPr>
                        </m:ctrlPr>
                      </m:funcPr>
                      <m:fName>
                        <m:r>
                          <m:rPr>
                            <m:sty m:val="p"/>
                          </m:rPr>
                          <a:rPr lang="fr-FR" sz="2400">
                            <a:latin typeface="Cambria Math" panose="02040503050406030204" pitchFamily="18" charset="0"/>
                          </a:rPr>
                          <m:t>dim</m:t>
                        </m:r>
                      </m:fName>
                      <m:e>
                        <m:r>
                          <a:rPr lang="fr-FR" sz="2400" i="1">
                            <a:latin typeface="Cambria Math" panose="02040503050406030204" pitchFamily="18" charset="0"/>
                          </a:rPr>
                          <m:t>𝐸</m:t>
                        </m:r>
                      </m:e>
                    </m:func>
                    <m:r>
                      <a:rPr lang="fr-FR" sz="2400" b="0" i="1" smtClean="0">
                        <a:latin typeface="Cambria Math" panose="02040503050406030204" pitchFamily="18" charset="0"/>
                      </a:rPr>
                      <m:t>=</m:t>
                    </m:r>
                    <m:func>
                      <m:funcPr>
                        <m:ctrlPr>
                          <a:rPr lang="fr-FR" sz="2400" i="1">
                            <a:latin typeface="Cambria Math" panose="02040503050406030204" pitchFamily="18" charset="0"/>
                          </a:rPr>
                        </m:ctrlPr>
                      </m:funcPr>
                      <m:fName>
                        <m:r>
                          <m:rPr>
                            <m:sty m:val="p"/>
                          </m:rPr>
                          <a:rPr lang="fr-FR" sz="2400">
                            <a:latin typeface="Cambria Math" panose="02040503050406030204" pitchFamily="18" charset="0"/>
                          </a:rPr>
                          <m:t>dim</m:t>
                        </m:r>
                      </m:fName>
                      <m:e>
                        <m:r>
                          <a:rPr lang="fr-FR" sz="2400" b="0" i="1" smtClean="0">
                            <a:latin typeface="Cambria Math" panose="02040503050406030204" pitchFamily="18" charset="0"/>
                          </a:rPr>
                          <m:t>𝐹</m:t>
                        </m:r>
                      </m:e>
                    </m:func>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Alors les trois propositions suivantes sont équivalentes :</a:t>
                </a:r>
              </a:p>
              <a:p>
                <a:pPr marL="342900" indent="-342900">
                  <a:buFont typeface="Arial" panose="020B0604020202020204" pitchFamily="34" charset="0"/>
                  <a:buChar char="•"/>
                </a:pPr>
                <a:endParaRPr lang="fr-FR" sz="2400" dirty="0"/>
              </a:p>
              <a:p>
                <a:pPr marL="800100" lvl="1" indent="-342900">
                  <a:buFont typeface="Arial" panose="020B0604020202020204" pitchFamily="34" charset="0"/>
                  <a:buChar char="•"/>
                </a:pPr>
                <a14:m>
                  <m:oMath xmlns:m="http://schemas.openxmlformats.org/officeDocument/2006/math">
                    <m:r>
                      <a:rPr lang="fr-FR" sz="2400" b="0" i="1" smtClean="0">
                        <a:latin typeface="Cambria Math" panose="02040503050406030204" pitchFamily="18" charset="0"/>
                      </a:rPr>
                      <m:t>𝑓</m:t>
                    </m:r>
                  </m:oMath>
                </a14:m>
                <a:r>
                  <a:rPr lang="fr-FR" sz="2400" dirty="0"/>
                  <a:t> est injective</a:t>
                </a:r>
              </a:p>
              <a:p>
                <a:pPr marL="800100" lvl="1" indent="-342900">
                  <a:buFont typeface="Arial" panose="020B0604020202020204" pitchFamily="34" charset="0"/>
                  <a:buChar char="•"/>
                </a:pPr>
                <a14:m>
                  <m:oMath xmlns:m="http://schemas.openxmlformats.org/officeDocument/2006/math">
                    <m:r>
                      <a:rPr lang="fr-FR" sz="2400" b="0" i="1" smtClean="0">
                        <a:latin typeface="Cambria Math" panose="02040503050406030204" pitchFamily="18" charset="0"/>
                      </a:rPr>
                      <m:t>𝑓</m:t>
                    </m:r>
                  </m:oMath>
                </a14:m>
                <a:r>
                  <a:rPr lang="fr-FR" sz="2400" dirty="0"/>
                  <a:t> est surjective</a:t>
                </a:r>
              </a:p>
              <a:p>
                <a:pPr marL="800100" lvl="1" indent="-342900">
                  <a:buFont typeface="Arial" panose="020B0604020202020204" pitchFamily="34" charset="0"/>
                  <a:buChar char="•"/>
                </a:pPr>
                <a14:m>
                  <m:oMath xmlns:m="http://schemas.openxmlformats.org/officeDocument/2006/math">
                    <m:r>
                      <a:rPr lang="fr-FR" sz="2400" b="0" i="1" smtClean="0">
                        <a:latin typeface="Cambria Math" panose="02040503050406030204" pitchFamily="18" charset="0"/>
                      </a:rPr>
                      <m:t>𝑓</m:t>
                    </m:r>
                  </m:oMath>
                </a14:m>
                <a:r>
                  <a:rPr lang="fr-FR" sz="2400" dirty="0"/>
                  <a:t> est bijective</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154984"/>
              </a:xfrm>
              <a:prstGeom prst="rect">
                <a:avLst/>
              </a:prstGeom>
              <a:blipFill>
                <a:blip r:embed="rId3"/>
                <a:stretch>
                  <a:fillRect l="-843" t="-1220" b="-2439"/>
                </a:stretch>
              </a:blipFill>
            </p:spPr>
            <p:txBody>
              <a:bodyPr/>
              <a:lstStyle/>
              <a:p>
                <a:r>
                  <a:rPr lang="fr-FR">
                    <a:noFill/>
                  </a:rPr>
                  <a:t> </a:t>
                </a:r>
              </a:p>
            </p:txBody>
          </p:sp>
        </mc:Fallback>
      </mc:AlternateContent>
    </p:spTree>
    <p:extLst>
      <p:ext uri="{BB962C8B-B14F-4D97-AF65-F5344CB8AC3E}">
        <p14:creationId xmlns:p14="http://schemas.microsoft.com/office/powerpoint/2010/main" val="16981055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pic>
        <p:nvPicPr>
          <p:cNvPr id="3" name="Graphique 2" descr="Questions avec un remplissage uni">
            <a:extLst>
              <a:ext uri="{FF2B5EF4-FFF2-40B4-BE49-F238E27FC236}">
                <a16:creationId xmlns:a16="http://schemas.microsoft.com/office/drawing/2014/main" id="{117F3F9E-E45E-9844-8215-AA148A5923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6000" y="1989000"/>
            <a:ext cx="2880000" cy="2880000"/>
          </a:xfrm>
          <a:prstGeom prst="rect">
            <a:avLst/>
          </a:prstGeom>
        </p:spPr>
      </p:pic>
      <p:sp>
        <p:nvSpPr>
          <p:cNvPr id="6" name="Titre 1">
            <a:extLst>
              <a:ext uri="{FF2B5EF4-FFF2-40B4-BE49-F238E27FC236}">
                <a16:creationId xmlns:a16="http://schemas.microsoft.com/office/drawing/2014/main" id="{6784514D-DFE8-6540-A8D9-ED1329C44D36}"/>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solidFill>
                  <a:schemeClr val="bg1"/>
                </a:solidFill>
              </a:rPr>
              <a:t>4. Noyau et image.</a:t>
            </a:r>
          </a:p>
        </p:txBody>
      </p:sp>
    </p:spTree>
    <p:extLst>
      <p:ext uri="{BB962C8B-B14F-4D97-AF65-F5344CB8AC3E}">
        <p14:creationId xmlns:p14="http://schemas.microsoft.com/office/powerpoint/2010/main" val="26928391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pic>
        <p:nvPicPr>
          <p:cNvPr id="3" name="Graphique 2" descr="Drapeau de course avec un remplissage uni">
            <a:extLst>
              <a:ext uri="{FF2B5EF4-FFF2-40B4-BE49-F238E27FC236}">
                <a16:creationId xmlns:a16="http://schemas.microsoft.com/office/drawing/2014/main" id="{31EA9D4C-4724-F749-BAC8-105B32CB08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6000" y="1989000"/>
            <a:ext cx="2880000" cy="2880000"/>
          </a:xfrm>
          <a:prstGeom prst="rect">
            <a:avLst/>
          </a:prstGeom>
        </p:spPr>
      </p:pic>
    </p:spTree>
    <p:extLst>
      <p:ext uri="{BB962C8B-B14F-4D97-AF65-F5344CB8AC3E}">
        <p14:creationId xmlns:p14="http://schemas.microsoft.com/office/powerpoint/2010/main" val="880727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5055743"/>
              </a:xfrm>
              <a:prstGeom prst="rect">
                <a:avLst/>
              </a:prstGeom>
              <a:noFill/>
            </p:spPr>
            <p:txBody>
              <a:bodyPr wrap="square" rtlCol="0">
                <a:spAutoFit/>
              </a:bodyPr>
              <a:lstStyle/>
              <a:p>
                <a:r>
                  <a:rPr lang="fr-FR" sz="2400" b="1" dirty="0"/>
                  <a:t>Application linéaire : exemple (suite)</a:t>
                </a:r>
              </a:p>
              <a:p>
                <a:endParaRPr lang="fr-FR" sz="2400" dirty="0"/>
              </a:p>
              <a:p>
                <a:pPr marL="342900" indent="-342900">
                  <a:buFont typeface="Arial" panose="020B0604020202020204" pitchFamily="34" charset="0"/>
                  <a:buChar char="•"/>
                </a:pPr>
                <a:r>
                  <a:rPr lang="fr-FR" sz="2400" dirty="0"/>
                  <a:t>Ainsi</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rPr>
                        <m:t>𝑓</m:t>
                      </m:r>
                      <m:d>
                        <m:dPr>
                          <m:ctrlPr>
                            <a:rPr lang="fr-FR" sz="2400" i="1">
                              <a:latin typeface="Cambria Math" panose="02040503050406030204" pitchFamily="18" charset="0"/>
                            </a:rPr>
                          </m:ctrlPr>
                        </m:dPr>
                        <m:e>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𝑥</m:t>
                                    </m:r>
                                  </m:e>
                                </m:mr>
                                <m:mr>
                                  <m:e>
                                    <m:r>
                                      <a:rPr lang="fr-FR" sz="2400" i="1">
                                        <a:latin typeface="Cambria Math" panose="02040503050406030204" pitchFamily="18" charset="0"/>
                                      </a:rPr>
                                      <m:t>𝑦</m:t>
                                    </m:r>
                                  </m:e>
                                </m:mr>
                                <m:mr>
                                  <m:e>
                                    <m:r>
                                      <a:rPr lang="fr-FR" sz="2400" i="1">
                                        <a:latin typeface="Cambria Math" panose="02040503050406030204" pitchFamily="18" charset="0"/>
                                      </a:rPr>
                                      <m:t>𝑧</m:t>
                                    </m:r>
                                  </m:e>
                                </m:mr>
                              </m:m>
                            </m:e>
                          </m:d>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𝑥</m:t>
                                    </m:r>
                                    <m:r>
                                      <a:rPr lang="fr-FR" sz="2400" i="1">
                                        <a:latin typeface="Cambria Math" panose="02040503050406030204" pitchFamily="18" charset="0"/>
                                      </a:rPr>
                                      <m:t>′</m:t>
                                    </m:r>
                                  </m:e>
                                </m:mr>
                                <m:mr>
                                  <m:e>
                                    <m:r>
                                      <a:rPr lang="fr-FR" sz="2400" i="1">
                                        <a:latin typeface="Cambria Math" panose="02040503050406030204" pitchFamily="18" charset="0"/>
                                      </a:rPr>
                                      <m:t>𝑦</m:t>
                                    </m:r>
                                    <m:r>
                                      <a:rPr lang="fr-FR" sz="2400" i="1">
                                        <a:latin typeface="Cambria Math" panose="02040503050406030204" pitchFamily="18" charset="0"/>
                                      </a:rPr>
                                      <m:t>′</m:t>
                                    </m:r>
                                  </m:e>
                                </m:mr>
                                <m:mr>
                                  <m:e>
                                    <m:r>
                                      <a:rPr lang="fr-FR" sz="2400" i="1">
                                        <a:latin typeface="Cambria Math" panose="02040503050406030204" pitchFamily="18" charset="0"/>
                                      </a:rPr>
                                      <m:t>𝑧</m:t>
                                    </m:r>
                                    <m:r>
                                      <a:rPr lang="fr-FR" sz="2400" i="1">
                                        <a:latin typeface="Cambria Math" panose="02040503050406030204" pitchFamily="18" charset="0"/>
                                      </a:rPr>
                                      <m:t>′</m:t>
                                    </m:r>
                                  </m:e>
                                </m:mr>
                              </m:m>
                            </m:e>
                          </m:d>
                        </m:e>
                      </m:d>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1"/>
                                    <m:mcJc m:val="center"/>
                                  </m:mcPr>
                                </m:mc>
                              </m:mcs>
                              <m:ctrlPr>
                                <a:rPr lang="fr-FR" sz="2400" b="0" i="1" smtClean="0">
                                  <a:latin typeface="Cambria Math" panose="02040503050406030204" pitchFamily="18" charset="0"/>
                                </a:rPr>
                              </m:ctrlPr>
                            </m:mPr>
                            <m:mr>
                              <m:e>
                                <m:r>
                                  <m:rPr>
                                    <m:brk m:alnAt="7"/>
                                  </m:rPr>
                                  <a:rPr lang="fr-FR" sz="2400" b="0" i="1" smtClean="0">
                                    <a:latin typeface="Cambria Math" panose="02040503050406030204" pitchFamily="18" charset="0"/>
                                  </a:rPr>
                                  <m:t>𝑦</m:t>
                                </m:r>
                                <m:r>
                                  <a:rPr lang="fr-FR" sz="2400" b="0" i="1" smtClean="0">
                                    <a:latin typeface="Cambria Math" panose="02040503050406030204" pitchFamily="18" charset="0"/>
                                  </a:rPr>
                                  <m:t>−</m:t>
                                </m:r>
                                <m:r>
                                  <a:rPr lang="fr-FR" sz="2400" b="0" i="1" smtClean="0">
                                    <a:latin typeface="Cambria Math" panose="02040503050406030204" pitchFamily="18" charset="0"/>
                                  </a:rPr>
                                  <m:t>𝑥</m:t>
                                </m:r>
                              </m:e>
                            </m:mr>
                            <m:mr>
                              <m:e>
                                <m:r>
                                  <a:rPr lang="fr-FR" sz="2400" b="0" i="1" smtClean="0">
                                    <a:latin typeface="Cambria Math" panose="02040503050406030204" pitchFamily="18" charset="0"/>
                                  </a:rPr>
                                  <m:t>2</m:t>
                                </m:r>
                                <m:r>
                                  <a:rPr lang="fr-FR" sz="2400" b="0" i="1" smtClean="0">
                                    <a:latin typeface="Cambria Math" panose="02040503050406030204" pitchFamily="18" charset="0"/>
                                  </a:rPr>
                                  <m:t>𝑧</m:t>
                                </m:r>
                                <m:r>
                                  <a:rPr lang="fr-FR" sz="2400" b="0" i="1" smtClean="0">
                                    <a:latin typeface="Cambria Math" panose="02040503050406030204" pitchFamily="18" charset="0"/>
                                  </a:rPr>
                                  <m:t>+</m:t>
                                </m:r>
                                <m:r>
                                  <a:rPr lang="fr-FR" sz="2400" b="0" i="1" smtClean="0">
                                    <a:latin typeface="Cambria Math" panose="02040503050406030204" pitchFamily="18" charset="0"/>
                                  </a:rPr>
                                  <m:t>𝑦</m:t>
                                </m:r>
                              </m:e>
                            </m:mr>
                          </m:m>
                        </m:e>
                      </m:d>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1"/>
                                    <m:mcJc m:val="center"/>
                                  </m:mcPr>
                                </m:mc>
                              </m:mcs>
                              <m:ctrlPr>
                                <a:rPr lang="fr-FR" sz="2400" b="0" i="1" smtClean="0">
                                  <a:latin typeface="Cambria Math" panose="02040503050406030204" pitchFamily="18" charset="0"/>
                                </a:rPr>
                              </m:ctrlPr>
                            </m:mPr>
                            <m:mr>
                              <m:e>
                                <m:sSup>
                                  <m:sSupPr>
                                    <m:ctrlPr>
                                      <a:rPr lang="fr-FR" sz="2400" b="0" i="1" smtClean="0">
                                        <a:latin typeface="Cambria Math" panose="02040503050406030204" pitchFamily="18" charset="0"/>
                                      </a:rPr>
                                    </m:ctrlPr>
                                  </m:sSupPr>
                                  <m:e>
                                    <m:r>
                                      <m:rPr>
                                        <m:brk m:alnAt="7"/>
                                      </m:rPr>
                                      <a:rPr lang="fr-FR" sz="2400" b="0" i="1" smtClean="0">
                                        <a:latin typeface="Cambria Math" panose="02040503050406030204" pitchFamily="18" charset="0"/>
                                      </a:rPr>
                                      <m:t>𝑦</m:t>
                                    </m:r>
                                  </m:e>
                                  <m:sup>
                                    <m:r>
                                      <a:rPr lang="fr-FR" sz="2400" b="0" i="1" smtClean="0">
                                        <a:latin typeface="Cambria Math" panose="02040503050406030204" pitchFamily="18" charset="0"/>
                                      </a:rPr>
                                      <m:t>′</m:t>
                                    </m:r>
                                  </m:sup>
                                </m:sSup>
                                <m:r>
                                  <m:rPr>
                                    <m:brk m:alnAt="7"/>
                                  </m:rPr>
                                  <a:rPr lang="fr-FR" sz="2400" b="0" i="1" smtClean="0">
                                    <a:latin typeface="Cambria Math" panose="02040503050406030204" pitchFamily="18" charset="0"/>
                                  </a:rPr>
                                  <m:t>−</m:t>
                                </m:r>
                                <m:r>
                                  <a:rPr lang="fr-FR" sz="2400" b="0" i="1" smtClean="0">
                                    <a:latin typeface="Cambria Math" panose="02040503050406030204" pitchFamily="18" charset="0"/>
                                  </a:rPr>
                                  <m:t>𝑥</m:t>
                                </m:r>
                                <m:r>
                                  <a:rPr lang="fr-FR" sz="2400" b="0" i="1" smtClean="0">
                                    <a:latin typeface="Cambria Math" panose="02040503050406030204" pitchFamily="18" charset="0"/>
                                  </a:rPr>
                                  <m:t>′</m:t>
                                </m:r>
                              </m:e>
                            </m:mr>
                            <m:mr>
                              <m:e>
                                <m:r>
                                  <a:rPr lang="fr-FR" sz="2400" b="0" i="1" smtClean="0">
                                    <a:latin typeface="Cambria Math" panose="02040503050406030204" pitchFamily="18" charset="0"/>
                                  </a:rPr>
                                  <m:t>2</m:t>
                                </m:r>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𝑧</m:t>
                                    </m:r>
                                  </m:e>
                                  <m:sup>
                                    <m:r>
                                      <a:rPr lang="fr-FR" sz="2400" b="0" i="1" smtClean="0">
                                        <a:latin typeface="Cambria Math" panose="02040503050406030204" pitchFamily="18" charset="0"/>
                                      </a:rPr>
                                      <m:t>′</m:t>
                                    </m:r>
                                  </m:sup>
                                </m:sSup>
                                <m:r>
                                  <a:rPr lang="fr-FR" sz="2400" b="0" i="1" smtClean="0">
                                    <a:latin typeface="Cambria Math" panose="02040503050406030204" pitchFamily="18" charset="0"/>
                                  </a:rPr>
                                  <m:t>+</m:t>
                                </m:r>
                                <m:r>
                                  <a:rPr lang="fr-FR" sz="2400" b="0" i="1" smtClean="0">
                                    <a:latin typeface="Cambria Math" panose="02040503050406030204" pitchFamily="18" charset="0"/>
                                  </a:rPr>
                                  <m:t>𝑦</m:t>
                                </m:r>
                                <m:r>
                                  <a:rPr lang="fr-FR" sz="2400" b="0" i="1" smtClean="0">
                                    <a:latin typeface="Cambria Math" panose="02040503050406030204" pitchFamily="18" charset="0"/>
                                  </a:rPr>
                                  <m:t>′</m:t>
                                </m:r>
                              </m:e>
                            </m:mr>
                          </m:m>
                        </m:e>
                      </m:d>
                      <m:r>
                        <a:rPr lang="fr-FR" sz="2400" b="0" i="1" smtClean="0">
                          <a:latin typeface="Cambria Math" panose="02040503050406030204" pitchFamily="18" charset="0"/>
                        </a:rPr>
                        <m:t>=</m:t>
                      </m:r>
                      <m:r>
                        <a:rPr lang="fr-FR" sz="2400" i="1">
                          <a:latin typeface="Cambria Math" panose="02040503050406030204" pitchFamily="18" charset="0"/>
                        </a:rPr>
                        <m:t>𝑓</m:t>
                      </m:r>
                      <m:d>
                        <m:dPr>
                          <m:ctrlPr>
                            <a:rPr lang="fr-FR" sz="2400" i="1">
                              <a:latin typeface="Cambria Math" panose="02040503050406030204" pitchFamily="18" charset="0"/>
                            </a:rPr>
                          </m:ctrlPr>
                        </m:dPr>
                        <m:e>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𝑥</m:t>
                                    </m:r>
                                  </m:e>
                                </m:mr>
                                <m:mr>
                                  <m:e>
                                    <m:r>
                                      <a:rPr lang="fr-FR" sz="2400" i="1">
                                        <a:latin typeface="Cambria Math" panose="02040503050406030204" pitchFamily="18" charset="0"/>
                                      </a:rPr>
                                      <m:t>𝑦</m:t>
                                    </m:r>
                                  </m:e>
                                </m:mr>
                                <m:mr>
                                  <m:e>
                                    <m:r>
                                      <a:rPr lang="fr-FR" sz="2400" i="1">
                                        <a:latin typeface="Cambria Math" panose="02040503050406030204" pitchFamily="18" charset="0"/>
                                      </a:rPr>
                                      <m:t>𝑧</m:t>
                                    </m:r>
                                  </m:e>
                                </m:mr>
                              </m:m>
                            </m:e>
                          </m:d>
                        </m:e>
                      </m:d>
                      <m:r>
                        <a:rPr lang="fr-FR" sz="2400" b="0" i="1" smtClean="0">
                          <a:latin typeface="Cambria Math" panose="02040503050406030204" pitchFamily="18" charset="0"/>
                        </a:rPr>
                        <m:t>+</m:t>
                      </m:r>
                      <m:r>
                        <a:rPr lang="fr-FR" sz="2400" i="1">
                          <a:latin typeface="Cambria Math" panose="02040503050406030204" pitchFamily="18" charset="0"/>
                        </a:rPr>
                        <m:t>𝑓</m:t>
                      </m:r>
                      <m:d>
                        <m:dPr>
                          <m:ctrlPr>
                            <a:rPr lang="fr-FR" sz="2400" i="1">
                              <a:latin typeface="Cambria Math" panose="02040503050406030204" pitchFamily="18" charset="0"/>
                            </a:rPr>
                          </m:ctrlPr>
                        </m:dPr>
                        <m:e>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𝑥</m:t>
                                    </m:r>
                                    <m:r>
                                      <a:rPr lang="fr-FR" sz="2400" i="1">
                                        <a:latin typeface="Cambria Math" panose="02040503050406030204" pitchFamily="18" charset="0"/>
                                      </a:rPr>
                                      <m:t>′</m:t>
                                    </m:r>
                                  </m:e>
                                </m:mr>
                                <m:mr>
                                  <m:e>
                                    <m:r>
                                      <a:rPr lang="fr-FR" sz="2400" i="1">
                                        <a:latin typeface="Cambria Math" panose="02040503050406030204" pitchFamily="18" charset="0"/>
                                      </a:rPr>
                                      <m:t>𝑦</m:t>
                                    </m:r>
                                    <m:r>
                                      <a:rPr lang="fr-FR" sz="2400" i="1">
                                        <a:latin typeface="Cambria Math" panose="02040503050406030204" pitchFamily="18" charset="0"/>
                                      </a:rPr>
                                      <m:t>′</m:t>
                                    </m:r>
                                  </m:e>
                                </m:mr>
                                <m:mr>
                                  <m:e>
                                    <m:r>
                                      <a:rPr lang="fr-FR" sz="2400" i="1">
                                        <a:latin typeface="Cambria Math" panose="02040503050406030204" pitchFamily="18" charset="0"/>
                                      </a:rPr>
                                      <m:t>𝑧</m:t>
                                    </m:r>
                                    <m:r>
                                      <a:rPr lang="fr-FR" sz="2400" i="1">
                                        <a:latin typeface="Cambria Math" panose="02040503050406030204" pitchFamily="18" charset="0"/>
                                      </a:rPr>
                                      <m:t>′</m:t>
                                    </m:r>
                                  </m:e>
                                </m:mr>
                              </m:m>
                            </m:e>
                          </m:d>
                        </m:e>
                      </m:d>
                    </m:oMath>
                  </m:oMathPara>
                </a14:m>
                <a:endParaRPr lang="fr-FR" sz="2400" dirty="0"/>
              </a:p>
              <a:p>
                <a:endParaRPr lang="fr-FR" sz="2400" dirty="0"/>
              </a:p>
              <a:p>
                <a:pPr marL="342900" indent="-342900">
                  <a:buFont typeface="Arial" panose="020B0604020202020204" pitchFamily="34" charset="0"/>
                  <a:buChar char="•"/>
                </a:pPr>
                <a:r>
                  <a:rPr lang="fr-FR" sz="2400" dirty="0"/>
                  <a:t>Ce qui vérifie le premier point de la définition. De plus</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rPr>
                        <m:t>𝑓</m:t>
                      </m:r>
                      <m:d>
                        <m:dPr>
                          <m:ctrlPr>
                            <a:rPr lang="fr-FR" sz="2400" i="1">
                              <a:latin typeface="Cambria Math" panose="02040503050406030204" pitchFamily="18" charset="0"/>
                            </a:rPr>
                          </m:ctrlPr>
                        </m:dPr>
                        <m:e>
                          <m:r>
                            <a:rPr lang="fr-FR" sz="2400" b="0" i="1" smtClean="0">
                              <a:latin typeface="Cambria Math" panose="02040503050406030204" pitchFamily="18" charset="0"/>
                            </a:rPr>
                            <m:t>𝜆</m:t>
                          </m:r>
                          <m:r>
                            <a:rPr lang="fr-FR" sz="2400" b="0" i="1" smtClean="0">
                              <a:latin typeface="Cambria Math" panose="02040503050406030204" pitchFamily="18" charset="0"/>
                            </a:rPr>
                            <m:t>.</m:t>
                          </m:r>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𝑥</m:t>
                                    </m:r>
                                  </m:e>
                                </m:mr>
                                <m:mr>
                                  <m:e>
                                    <m:r>
                                      <a:rPr lang="fr-FR" sz="2400" i="1">
                                        <a:latin typeface="Cambria Math" panose="02040503050406030204" pitchFamily="18" charset="0"/>
                                      </a:rPr>
                                      <m:t>𝑦</m:t>
                                    </m:r>
                                  </m:e>
                                </m:mr>
                                <m:mr>
                                  <m:e>
                                    <m:r>
                                      <a:rPr lang="fr-FR" sz="2400" i="1">
                                        <a:latin typeface="Cambria Math" panose="02040503050406030204" pitchFamily="18" charset="0"/>
                                      </a:rPr>
                                      <m:t>𝑧</m:t>
                                    </m:r>
                                  </m:e>
                                </m:mr>
                              </m:m>
                            </m:e>
                          </m:d>
                        </m:e>
                      </m:d>
                      <m:r>
                        <a:rPr lang="fr-FR" sz="2400" b="0" i="1" smtClean="0">
                          <a:latin typeface="Cambria Math" panose="02040503050406030204" pitchFamily="18" charset="0"/>
                        </a:rPr>
                        <m:t>=</m:t>
                      </m:r>
                      <m:r>
                        <a:rPr lang="fr-FR" sz="2400" i="1">
                          <a:latin typeface="Cambria Math" panose="02040503050406030204" pitchFamily="18" charset="0"/>
                        </a:rPr>
                        <m:t>𝑓</m:t>
                      </m:r>
                      <m:d>
                        <m:dPr>
                          <m:ctrlPr>
                            <a:rPr lang="fr-FR" sz="2400" i="1">
                              <a:latin typeface="Cambria Math" panose="02040503050406030204" pitchFamily="18" charset="0"/>
                            </a:rPr>
                          </m:ctrlPr>
                        </m:dPr>
                        <m:e>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m:rPr>
                                        <m:brk m:alnAt="7"/>
                                      </m:rPr>
                                      <a:rPr lang="fr-FR" sz="2400" b="0" i="1" smtClean="0">
                                        <a:latin typeface="Cambria Math" panose="02040503050406030204" pitchFamily="18" charset="0"/>
                                      </a:rPr>
                                      <m:t>𝜆</m:t>
                                    </m:r>
                                    <m:r>
                                      <a:rPr lang="fr-FR" sz="2400" b="0" i="1" smtClean="0">
                                        <a:latin typeface="Cambria Math" panose="02040503050406030204" pitchFamily="18" charset="0"/>
                                      </a:rPr>
                                      <m:t>.</m:t>
                                    </m:r>
                                    <m:r>
                                      <a:rPr lang="fr-FR" sz="2400" i="1">
                                        <a:latin typeface="Cambria Math" panose="02040503050406030204" pitchFamily="18" charset="0"/>
                                      </a:rPr>
                                      <m:t>𝑥</m:t>
                                    </m:r>
                                  </m:e>
                                </m:mr>
                                <m:mr>
                                  <m:e>
                                    <m:r>
                                      <a:rPr lang="fr-FR" sz="2400" b="0" i="1" smtClean="0">
                                        <a:latin typeface="Cambria Math" panose="02040503050406030204" pitchFamily="18" charset="0"/>
                                      </a:rPr>
                                      <m:t>𝜆</m:t>
                                    </m:r>
                                    <m:r>
                                      <a:rPr lang="fr-FR" sz="2400" b="0" i="1" smtClean="0">
                                        <a:latin typeface="Cambria Math" panose="02040503050406030204" pitchFamily="18" charset="0"/>
                                      </a:rPr>
                                      <m:t>.</m:t>
                                    </m:r>
                                    <m:r>
                                      <a:rPr lang="fr-FR" sz="2400" i="1">
                                        <a:latin typeface="Cambria Math" panose="02040503050406030204" pitchFamily="18" charset="0"/>
                                      </a:rPr>
                                      <m:t>𝑦</m:t>
                                    </m:r>
                                  </m:e>
                                </m:mr>
                                <m:mr>
                                  <m:e>
                                    <m:r>
                                      <a:rPr lang="fr-FR" sz="2400" b="0" i="1" smtClean="0">
                                        <a:latin typeface="Cambria Math" panose="02040503050406030204" pitchFamily="18" charset="0"/>
                                      </a:rPr>
                                      <m:t>𝜆</m:t>
                                    </m:r>
                                    <m:r>
                                      <a:rPr lang="fr-FR" sz="2400" b="0" i="1" smtClean="0">
                                        <a:latin typeface="Cambria Math" panose="02040503050406030204" pitchFamily="18" charset="0"/>
                                      </a:rPr>
                                      <m:t>.</m:t>
                                    </m:r>
                                    <m:r>
                                      <a:rPr lang="fr-FR" sz="2400" i="1">
                                        <a:latin typeface="Cambria Math" panose="02040503050406030204" pitchFamily="18" charset="0"/>
                                      </a:rPr>
                                      <m:t>𝑧</m:t>
                                    </m:r>
                                  </m:e>
                                </m:mr>
                              </m:m>
                            </m:e>
                          </m:d>
                        </m:e>
                      </m:d>
                      <m:r>
                        <a:rPr lang="fr-FR" sz="2400" b="0" i="1" smtClean="0">
                          <a:latin typeface="Cambria Math" panose="02040503050406030204" pitchFamily="18" charset="0"/>
                        </a:rPr>
                        <m:t>=</m:t>
                      </m:r>
                      <m:d>
                        <m:dPr>
                          <m:ctrlPr>
                            <a:rPr lang="fr-FR" sz="2400" b="0" i="1" smtClean="0">
                              <a:latin typeface="Cambria Math" panose="02040503050406030204" pitchFamily="18" charset="0"/>
                            </a:rPr>
                          </m:ctrlPr>
                        </m:dPr>
                        <m:e>
                          <m:m>
                            <m:mPr>
                              <m:mcs>
                                <m:mc>
                                  <m:mcPr>
                                    <m:count m:val="1"/>
                                    <m:mcJc m:val="center"/>
                                  </m:mcPr>
                                </m:mc>
                              </m:mcs>
                              <m:ctrlPr>
                                <a:rPr lang="fr-FR" sz="2400" b="0" i="1" smtClean="0">
                                  <a:latin typeface="Cambria Math" panose="02040503050406030204" pitchFamily="18" charset="0"/>
                                </a:rPr>
                              </m:ctrlPr>
                            </m:mPr>
                            <m:mr>
                              <m:e>
                                <m:r>
                                  <a:rPr lang="fr-FR" sz="2400" b="0" i="1" smtClean="0">
                                    <a:latin typeface="Cambria Math" panose="02040503050406030204" pitchFamily="18" charset="0"/>
                                  </a:rPr>
                                  <m:t>𝜆</m:t>
                                </m:r>
                                <m:r>
                                  <a:rPr lang="fr-FR" sz="2400" b="0" i="1" smtClean="0">
                                    <a:latin typeface="Cambria Math" panose="02040503050406030204" pitchFamily="18" charset="0"/>
                                  </a:rPr>
                                  <m:t>.</m:t>
                                </m:r>
                                <m:r>
                                  <a:rPr lang="fr-FR" sz="2400" b="0" i="1" smtClean="0">
                                    <a:latin typeface="Cambria Math" panose="02040503050406030204" pitchFamily="18" charset="0"/>
                                  </a:rPr>
                                  <m:t>𝑦</m:t>
                                </m:r>
                                <m:r>
                                  <a:rPr lang="fr-FR" sz="2400" b="0" i="1" smtClean="0">
                                    <a:latin typeface="Cambria Math" panose="02040503050406030204" pitchFamily="18" charset="0"/>
                                  </a:rPr>
                                  <m:t>−</m:t>
                                </m:r>
                                <m:r>
                                  <a:rPr lang="fr-FR" sz="2400" b="0" i="1" smtClean="0">
                                    <a:latin typeface="Cambria Math" panose="02040503050406030204" pitchFamily="18" charset="0"/>
                                  </a:rPr>
                                  <m:t>𝜆</m:t>
                                </m:r>
                                <m:r>
                                  <a:rPr lang="fr-FR" sz="2400" b="0" i="1" smtClean="0">
                                    <a:latin typeface="Cambria Math" panose="02040503050406030204" pitchFamily="18" charset="0"/>
                                  </a:rPr>
                                  <m:t>.</m:t>
                                </m:r>
                                <m:r>
                                  <a:rPr lang="fr-FR" sz="2400" b="0" i="1" smtClean="0">
                                    <a:latin typeface="Cambria Math" panose="02040503050406030204" pitchFamily="18" charset="0"/>
                                  </a:rPr>
                                  <m:t>𝑥</m:t>
                                </m:r>
                              </m:e>
                            </m:mr>
                            <m:mr>
                              <m:e>
                                <m:r>
                                  <a:rPr lang="fr-FR" sz="2400" b="0" i="1" smtClean="0">
                                    <a:latin typeface="Cambria Math" panose="02040503050406030204" pitchFamily="18" charset="0"/>
                                  </a:rPr>
                                  <m:t>2</m:t>
                                </m:r>
                                <m:r>
                                  <a:rPr lang="fr-FR" sz="2400" b="0" i="1" smtClean="0">
                                    <a:latin typeface="Cambria Math" panose="02040503050406030204" pitchFamily="18" charset="0"/>
                                  </a:rPr>
                                  <m:t>𝜆</m:t>
                                </m:r>
                                <m:r>
                                  <a:rPr lang="fr-FR" sz="2400" b="0" i="1" smtClean="0">
                                    <a:latin typeface="Cambria Math" panose="02040503050406030204" pitchFamily="18" charset="0"/>
                                  </a:rPr>
                                  <m:t>.</m:t>
                                </m:r>
                                <m:r>
                                  <a:rPr lang="fr-FR" sz="2400" b="0" i="1" smtClean="0">
                                    <a:latin typeface="Cambria Math" panose="02040503050406030204" pitchFamily="18" charset="0"/>
                                  </a:rPr>
                                  <m:t>𝑧</m:t>
                                </m:r>
                                <m:r>
                                  <a:rPr lang="fr-FR" sz="2400" b="0" i="1" smtClean="0">
                                    <a:latin typeface="Cambria Math" panose="02040503050406030204" pitchFamily="18" charset="0"/>
                                  </a:rPr>
                                  <m:t>+</m:t>
                                </m:r>
                                <m:r>
                                  <a:rPr lang="fr-FR" sz="2400" b="0" i="1" smtClean="0">
                                    <a:latin typeface="Cambria Math" panose="02040503050406030204" pitchFamily="18" charset="0"/>
                                  </a:rPr>
                                  <m:t>𝜆</m:t>
                                </m:r>
                                <m:r>
                                  <a:rPr lang="fr-FR" sz="2400" b="0" i="1" smtClean="0">
                                    <a:latin typeface="Cambria Math" panose="02040503050406030204" pitchFamily="18" charset="0"/>
                                  </a:rPr>
                                  <m:t>.</m:t>
                                </m:r>
                                <m:r>
                                  <a:rPr lang="fr-FR" sz="2400" b="0" i="1" smtClean="0">
                                    <a:latin typeface="Cambria Math" panose="02040503050406030204" pitchFamily="18" charset="0"/>
                                  </a:rPr>
                                  <m:t>𝑦</m:t>
                                </m:r>
                              </m:e>
                            </m:mr>
                          </m:m>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5055743"/>
              </a:xfrm>
              <a:prstGeom prst="rect">
                <a:avLst/>
              </a:prstGeom>
              <a:blipFill>
                <a:blip r:embed="rId2"/>
                <a:stretch>
                  <a:fillRect l="-843" t="-1003"/>
                </a:stretch>
              </a:blipFill>
            </p:spPr>
            <p:txBody>
              <a:bodyPr/>
              <a:lstStyle/>
              <a:p>
                <a:r>
                  <a:rPr lang="fr-FR">
                    <a:noFill/>
                  </a:rPr>
                  <a:t> </a:t>
                </a:r>
              </a:p>
            </p:txBody>
          </p:sp>
        </mc:Fallback>
      </mc:AlternateContent>
    </p:spTree>
    <p:extLst>
      <p:ext uri="{BB962C8B-B14F-4D97-AF65-F5344CB8AC3E}">
        <p14:creationId xmlns:p14="http://schemas.microsoft.com/office/powerpoint/2010/main" val="3950101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Définitions.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236031"/>
              </a:xfrm>
              <a:prstGeom prst="rect">
                <a:avLst/>
              </a:prstGeom>
              <a:noFill/>
            </p:spPr>
            <p:txBody>
              <a:bodyPr wrap="square" rtlCol="0">
                <a:spAutoFit/>
              </a:bodyPr>
              <a:lstStyle/>
              <a:p>
                <a:r>
                  <a:rPr lang="fr-FR" sz="2400" b="1" dirty="0"/>
                  <a:t>Application linéaire : exemple (suite)</a:t>
                </a:r>
              </a:p>
              <a:p>
                <a:endParaRPr lang="fr-FR" sz="2400" dirty="0"/>
              </a:p>
              <a:p>
                <a:pPr marL="342900" indent="-342900">
                  <a:buFont typeface="Arial" panose="020B0604020202020204" pitchFamily="34" charset="0"/>
                  <a:buChar char="•"/>
                </a:pPr>
                <a:r>
                  <a:rPr lang="fr-FR" sz="2400" dirty="0"/>
                  <a:t>D’où</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rPr>
                        <m:t>𝑓</m:t>
                      </m:r>
                      <m:d>
                        <m:dPr>
                          <m:ctrlPr>
                            <a:rPr lang="fr-FR" sz="2400" i="1">
                              <a:latin typeface="Cambria Math" panose="02040503050406030204" pitchFamily="18" charset="0"/>
                            </a:rPr>
                          </m:ctrlPr>
                        </m:dPr>
                        <m:e>
                          <m:r>
                            <a:rPr lang="fr-FR" sz="2400" i="1">
                              <a:latin typeface="Cambria Math" panose="02040503050406030204" pitchFamily="18" charset="0"/>
                            </a:rPr>
                            <m:t>𝜆</m:t>
                          </m:r>
                          <m:r>
                            <a:rPr lang="fr-FR" sz="2400" i="1">
                              <a:latin typeface="Cambria Math" panose="02040503050406030204" pitchFamily="18" charset="0"/>
                            </a:rPr>
                            <m:t>.</m:t>
                          </m:r>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𝑥</m:t>
                                    </m:r>
                                  </m:e>
                                </m:mr>
                                <m:mr>
                                  <m:e>
                                    <m:r>
                                      <a:rPr lang="fr-FR" sz="2400" i="1">
                                        <a:latin typeface="Cambria Math" panose="02040503050406030204" pitchFamily="18" charset="0"/>
                                      </a:rPr>
                                      <m:t>𝑦</m:t>
                                    </m:r>
                                  </m:e>
                                </m:mr>
                                <m:mr>
                                  <m:e>
                                    <m:r>
                                      <a:rPr lang="fr-FR" sz="2400" i="1">
                                        <a:latin typeface="Cambria Math" panose="02040503050406030204" pitchFamily="18" charset="0"/>
                                      </a:rPr>
                                      <m:t>𝑧</m:t>
                                    </m:r>
                                  </m:e>
                                </m:mr>
                              </m:m>
                            </m:e>
                          </m:d>
                        </m:e>
                      </m:d>
                      <m:r>
                        <a:rPr lang="fr-FR" sz="2400" b="0" i="1" smtClean="0">
                          <a:latin typeface="Cambria Math" panose="02040503050406030204" pitchFamily="18" charset="0"/>
                        </a:rPr>
                        <m:t>=</m:t>
                      </m:r>
                      <m:r>
                        <a:rPr lang="fr-FR" sz="2400" b="0" i="1" smtClean="0">
                          <a:latin typeface="Cambria Math" panose="02040503050406030204" pitchFamily="18" charset="0"/>
                        </a:rPr>
                        <m:t>𝜆</m:t>
                      </m:r>
                      <m:r>
                        <a:rPr lang="fr-FR" sz="2400" b="0" i="1" smtClean="0">
                          <a:latin typeface="Cambria Math" panose="02040503050406030204" pitchFamily="18" charset="0"/>
                        </a:rPr>
                        <m:t>.</m:t>
                      </m:r>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𝑦</m:t>
                                </m:r>
                                <m:r>
                                  <a:rPr lang="fr-FR" sz="2400" i="1">
                                    <a:latin typeface="Cambria Math" panose="02040503050406030204" pitchFamily="18" charset="0"/>
                                  </a:rPr>
                                  <m:t>−</m:t>
                                </m:r>
                                <m:r>
                                  <a:rPr lang="fr-FR" sz="2400" i="1">
                                    <a:latin typeface="Cambria Math" panose="02040503050406030204" pitchFamily="18" charset="0"/>
                                  </a:rPr>
                                  <m:t>𝑥</m:t>
                                </m:r>
                              </m:e>
                            </m:mr>
                            <m:mr>
                              <m:e>
                                <m:r>
                                  <a:rPr lang="fr-FR" sz="2400" i="1">
                                    <a:latin typeface="Cambria Math" panose="02040503050406030204" pitchFamily="18" charset="0"/>
                                  </a:rPr>
                                  <m:t>2</m:t>
                                </m:r>
                                <m:r>
                                  <a:rPr lang="fr-FR" sz="2400" i="1">
                                    <a:latin typeface="Cambria Math" panose="02040503050406030204" pitchFamily="18" charset="0"/>
                                  </a:rPr>
                                  <m:t>𝑧</m:t>
                                </m:r>
                                <m:r>
                                  <a:rPr lang="fr-FR" sz="2400" i="1">
                                    <a:latin typeface="Cambria Math" panose="02040503050406030204" pitchFamily="18" charset="0"/>
                                  </a:rPr>
                                  <m:t>+</m:t>
                                </m:r>
                                <m:r>
                                  <a:rPr lang="fr-FR" sz="2400" i="1">
                                    <a:latin typeface="Cambria Math" panose="02040503050406030204" pitchFamily="18" charset="0"/>
                                  </a:rPr>
                                  <m:t>𝑦</m:t>
                                </m:r>
                              </m:e>
                            </m:mr>
                          </m:m>
                        </m:e>
                      </m:d>
                      <m:r>
                        <a:rPr lang="fr-FR" sz="2400" b="0" i="1" smtClean="0">
                          <a:latin typeface="Cambria Math" panose="02040503050406030204" pitchFamily="18" charset="0"/>
                        </a:rPr>
                        <m:t>=</m:t>
                      </m:r>
                      <m:r>
                        <a:rPr lang="fr-FR" sz="2400" b="0" i="1" smtClean="0">
                          <a:latin typeface="Cambria Math" panose="02040503050406030204" pitchFamily="18" charset="0"/>
                        </a:rPr>
                        <m:t>𝜆</m:t>
                      </m:r>
                      <m:r>
                        <a:rPr lang="fr-FR" sz="2400" b="0" i="1" smtClean="0">
                          <a:latin typeface="Cambria Math" panose="02040503050406030204" pitchFamily="18" charset="0"/>
                        </a:rPr>
                        <m:t>.</m:t>
                      </m:r>
                      <m:r>
                        <a:rPr lang="fr-FR" sz="2400" i="1">
                          <a:latin typeface="Cambria Math" panose="02040503050406030204" pitchFamily="18" charset="0"/>
                        </a:rPr>
                        <m:t>𝑓</m:t>
                      </m:r>
                      <m:d>
                        <m:dPr>
                          <m:ctrlPr>
                            <a:rPr lang="fr-FR" sz="2400" i="1">
                              <a:latin typeface="Cambria Math" panose="02040503050406030204" pitchFamily="18" charset="0"/>
                            </a:rPr>
                          </m:ctrlPr>
                        </m:dPr>
                        <m:e>
                          <m:d>
                            <m:dPr>
                              <m:ctrlPr>
                                <a:rPr lang="fr-FR" sz="2400" i="1">
                                  <a:latin typeface="Cambria Math" panose="02040503050406030204" pitchFamily="18" charset="0"/>
                                </a:rPr>
                              </m:ctrlPr>
                            </m:dPr>
                            <m:e>
                              <m:m>
                                <m:mPr>
                                  <m:mcs>
                                    <m:mc>
                                      <m:mcPr>
                                        <m:count m:val="1"/>
                                        <m:mcJc m:val="center"/>
                                      </m:mcPr>
                                    </m:mc>
                                  </m:mcs>
                                  <m:ctrlPr>
                                    <a:rPr lang="fr-FR" sz="2400" i="1">
                                      <a:latin typeface="Cambria Math" panose="02040503050406030204" pitchFamily="18" charset="0"/>
                                    </a:rPr>
                                  </m:ctrlPr>
                                </m:mPr>
                                <m:mr>
                                  <m:e>
                                    <m:r>
                                      <m:rPr>
                                        <m:brk m:alnAt="7"/>
                                      </m:rPr>
                                      <a:rPr lang="fr-FR" sz="2400" i="1">
                                        <a:latin typeface="Cambria Math" panose="02040503050406030204" pitchFamily="18" charset="0"/>
                                      </a:rPr>
                                      <m:t>𝑥</m:t>
                                    </m:r>
                                  </m:e>
                                </m:mr>
                                <m:mr>
                                  <m:e>
                                    <m:r>
                                      <a:rPr lang="fr-FR" sz="2400" i="1">
                                        <a:latin typeface="Cambria Math" panose="02040503050406030204" pitchFamily="18" charset="0"/>
                                      </a:rPr>
                                      <m:t>𝑦</m:t>
                                    </m:r>
                                  </m:e>
                                </m:mr>
                                <m:mr>
                                  <m:e>
                                    <m:r>
                                      <a:rPr lang="fr-FR" sz="2400" i="1">
                                        <a:latin typeface="Cambria Math" panose="02040503050406030204" pitchFamily="18" charset="0"/>
                                      </a:rPr>
                                      <m:t>𝑧</m:t>
                                    </m:r>
                                  </m:e>
                                </m:mr>
                              </m:m>
                            </m:e>
                          </m:d>
                        </m:e>
                      </m:d>
                    </m:oMath>
                  </m:oMathPara>
                </a14:m>
                <a:endParaRPr lang="fr-FR" sz="2400" dirty="0"/>
              </a:p>
              <a:p>
                <a:endParaRPr lang="fr-FR" sz="2400" dirty="0"/>
              </a:p>
              <a:p>
                <a:pPr marL="342900" indent="-342900">
                  <a:buFont typeface="Arial" panose="020B0604020202020204" pitchFamily="34" charset="0"/>
                  <a:buChar char="•"/>
                </a:pPr>
                <a:r>
                  <a:rPr lang="fr-FR" sz="2400" dirty="0"/>
                  <a:t>Ce qui démontre le second point.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L’application </a:t>
                </a:r>
                <a14:m>
                  <m:oMath xmlns:m="http://schemas.openxmlformats.org/officeDocument/2006/math">
                    <m:r>
                      <a:rPr lang="fr-FR" sz="2400" b="0" i="1" smtClean="0">
                        <a:latin typeface="Cambria Math" panose="02040503050406030204" pitchFamily="18" charset="0"/>
                      </a:rPr>
                      <m:t>𝑓</m:t>
                    </m:r>
                  </m:oMath>
                </a14:m>
                <a:r>
                  <a:rPr lang="fr-FR" sz="2400" dirty="0"/>
                  <a:t> est donc bien linéaire.</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236031"/>
              </a:xfrm>
              <a:prstGeom prst="rect">
                <a:avLst/>
              </a:prstGeom>
              <a:blipFill>
                <a:blip r:embed="rId2"/>
                <a:stretch>
                  <a:fillRect l="-843" t="-1194" b="-2388"/>
                </a:stretch>
              </a:blipFill>
            </p:spPr>
            <p:txBody>
              <a:bodyPr/>
              <a:lstStyle/>
              <a:p>
                <a:r>
                  <a:rPr lang="fr-FR">
                    <a:noFill/>
                  </a:rPr>
                  <a:t> </a:t>
                </a:r>
              </a:p>
            </p:txBody>
          </p:sp>
        </mc:Fallback>
      </mc:AlternateContent>
    </p:spTree>
    <p:extLst>
      <p:ext uri="{BB962C8B-B14F-4D97-AF65-F5344CB8AC3E}">
        <p14:creationId xmlns:p14="http://schemas.microsoft.com/office/powerpoint/2010/main" val="156155847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1794</TotalTime>
  <Words>3798</Words>
  <Application>Microsoft Macintosh PowerPoint</Application>
  <PresentationFormat>Grand écran</PresentationFormat>
  <Paragraphs>679</Paragraphs>
  <Slides>76</Slides>
  <Notes>26</Notes>
  <HiddenSlides>0</HiddenSlides>
  <MMClips>5</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76</vt:i4>
      </vt:variant>
    </vt:vector>
  </HeadingPairs>
  <TitlesOfParts>
    <vt:vector size="81" baseType="lpstr">
      <vt:lpstr>Arial</vt:lpstr>
      <vt:lpstr>Calibri</vt:lpstr>
      <vt:lpstr>Calibri Light</vt:lpstr>
      <vt:lpstr>Cambria Math</vt:lpstr>
      <vt:lpstr>Thème Office</vt:lpstr>
      <vt:lpstr>Applications Linéaires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dc:title>
  <dc:creator>Laurent Godefroy</dc:creator>
  <cp:lastModifiedBy>Laurent Godefroy</cp:lastModifiedBy>
  <cp:revision>75</cp:revision>
  <dcterms:created xsi:type="dcterms:W3CDTF">2021-02-04T09:09:06Z</dcterms:created>
  <dcterms:modified xsi:type="dcterms:W3CDTF">2022-02-04T14:57:55Z</dcterms:modified>
</cp:coreProperties>
</file>